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28.svg" ContentType="image/svg+xml"/>
  <Override PartName="/ppt/media/image30.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30"/>
  </p:handoutMasterIdLst>
  <p:sldIdLst>
    <p:sldId id="3363" r:id="rId3"/>
    <p:sldId id="1204" r:id="rId5"/>
    <p:sldId id="3368" r:id="rId6"/>
    <p:sldId id="3369" r:id="rId7"/>
    <p:sldId id="3397" r:id="rId8"/>
    <p:sldId id="3400" r:id="rId9"/>
    <p:sldId id="3396" r:id="rId10"/>
    <p:sldId id="3398" r:id="rId11"/>
    <p:sldId id="3399" r:id="rId12"/>
    <p:sldId id="3401" r:id="rId13"/>
    <p:sldId id="3406" r:id="rId14"/>
    <p:sldId id="3407" r:id="rId15"/>
    <p:sldId id="3409" r:id="rId16"/>
    <p:sldId id="3410" r:id="rId17"/>
    <p:sldId id="3413" r:id="rId18"/>
    <p:sldId id="3405" r:id="rId19"/>
    <p:sldId id="3404" r:id="rId20"/>
    <p:sldId id="3403" r:id="rId21"/>
    <p:sldId id="3402" r:id="rId22"/>
    <p:sldId id="3408" r:id="rId23"/>
    <p:sldId id="3411" r:id="rId24"/>
    <p:sldId id="3414" r:id="rId25"/>
    <p:sldId id="3415" r:id="rId26"/>
    <p:sldId id="3416" r:id="rId27"/>
    <p:sldId id="3417" r:id="rId28"/>
    <p:sldId id="3418" r:id="rId29"/>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齐 阁" initials="齐" lastIdx="2" clrIdx="0"/>
  <p:cmAuthor id="2" name="HP" initials="H" lastIdx="3" clrIdx="1"/>
  <p:cmAuthor id="3" name="川 邓" initials="川"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64"/>
    <a:srgbClr val="000000"/>
    <a:srgbClr val="ED7D31"/>
    <a:srgbClr val="ADB9CA"/>
    <a:srgbClr val="FFD966"/>
    <a:srgbClr val="A9D18E"/>
    <a:srgbClr val="7F7F7F"/>
    <a:srgbClr val="FFC5C4"/>
    <a:srgbClr val="1E1BE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8" autoAdjust="0"/>
    <p:restoredTop sz="93834" autoAdjust="0"/>
  </p:normalViewPr>
  <p:slideViewPr>
    <p:cSldViewPr snapToGrid="0" showGuides="1">
      <p:cViewPr>
        <p:scale>
          <a:sx n="150" d="100"/>
          <a:sy n="150" d="100"/>
        </p:scale>
        <p:origin x="108" y="78"/>
      </p:cViewPr>
      <p:guideLst>
        <p:guide orient="horz" pos="2160"/>
        <p:guide pos="3840"/>
      </p:guideLst>
    </p:cSldViewPr>
  </p:slideViewPr>
  <p:notesTextViewPr>
    <p:cViewPr>
      <p:scale>
        <a:sx n="100" d="100"/>
        <a:sy n="100" d="100"/>
      </p:scale>
      <p:origin x="0" y="0"/>
    </p:cViewPr>
  </p:notesTextViewPr>
  <p:notesViewPr>
    <p:cSldViewPr snapToGrid="0">
      <p:cViewPr varScale="1">
        <p:scale>
          <a:sx n="122" d="100"/>
          <a:sy n="122" d="100"/>
        </p:scale>
        <p:origin x="4998"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gs" Target="tags/tag1.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9" Type="http://schemas.openxmlformats.org/officeDocument/2006/relationships/image" Target="../media/image14.wmf"/><Relationship Id="rId8" Type="http://schemas.openxmlformats.org/officeDocument/2006/relationships/image" Target="../media/image13.wmf"/><Relationship Id="rId7" Type="http://schemas.openxmlformats.org/officeDocument/2006/relationships/image" Target="../media/image12.wmf"/><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9.wmf"/><Relationship Id="rId3" Type="http://schemas.openxmlformats.org/officeDocument/2006/relationships/image" Target="../media/image8.wmf"/><Relationship Id="rId2" Type="http://schemas.openxmlformats.org/officeDocument/2006/relationships/image" Target="../media/image7.wmf"/><Relationship Id="rId11" Type="http://schemas.openxmlformats.org/officeDocument/2006/relationships/image" Target="../media/image16.wmf"/><Relationship Id="rId10" Type="http://schemas.openxmlformats.org/officeDocument/2006/relationships/image" Target="../media/image15.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1.vml.rels><?xml version="1.0" encoding="UTF-8" standalone="yes"?>
<Relationships xmlns="http://schemas.openxmlformats.org/package/2006/relationships"><Relationship Id="rId9" Type="http://schemas.openxmlformats.org/officeDocument/2006/relationships/image" Target="../media/image114.wmf"/><Relationship Id="rId8" Type="http://schemas.openxmlformats.org/officeDocument/2006/relationships/image" Target="../media/image113.wmf"/><Relationship Id="rId7" Type="http://schemas.openxmlformats.org/officeDocument/2006/relationships/image" Target="../media/image112.wmf"/><Relationship Id="rId6" Type="http://schemas.openxmlformats.org/officeDocument/2006/relationships/image" Target="../media/image111.wmf"/><Relationship Id="rId5" Type="http://schemas.openxmlformats.org/officeDocument/2006/relationships/image" Target="../media/image88.wmf"/><Relationship Id="rId4" Type="http://schemas.openxmlformats.org/officeDocument/2006/relationships/image" Target="../media/image110.emf"/><Relationship Id="rId3" Type="http://schemas.openxmlformats.org/officeDocument/2006/relationships/image" Target="../media/image109.wmf"/><Relationship Id="rId2" Type="http://schemas.openxmlformats.org/officeDocument/2006/relationships/image" Target="../media/image108.wmf"/><Relationship Id="rId17" Type="http://schemas.openxmlformats.org/officeDocument/2006/relationships/image" Target="../media/image122.wmf"/><Relationship Id="rId16" Type="http://schemas.openxmlformats.org/officeDocument/2006/relationships/image" Target="../media/image121.wmf"/><Relationship Id="rId15" Type="http://schemas.openxmlformats.org/officeDocument/2006/relationships/image" Target="../media/image120.wmf"/><Relationship Id="rId14" Type="http://schemas.openxmlformats.org/officeDocument/2006/relationships/image" Target="../media/image119.wmf"/><Relationship Id="rId13" Type="http://schemas.openxmlformats.org/officeDocument/2006/relationships/image" Target="../media/image118.wmf"/><Relationship Id="rId12" Type="http://schemas.openxmlformats.org/officeDocument/2006/relationships/image" Target="../media/image117.wmf"/><Relationship Id="rId11" Type="http://schemas.openxmlformats.org/officeDocument/2006/relationships/image" Target="../media/image116.wmf"/><Relationship Id="rId10" Type="http://schemas.openxmlformats.org/officeDocument/2006/relationships/image" Target="../media/image115.wmf"/><Relationship Id="rId1" Type="http://schemas.openxmlformats.org/officeDocument/2006/relationships/image" Target="../media/image107.wmf"/></Relationships>
</file>

<file path=ppt/drawings/_rels/vmlDrawing12.vml.rels><?xml version="1.0" encoding="UTF-8" standalone="yes"?>
<Relationships xmlns="http://schemas.openxmlformats.org/package/2006/relationships"><Relationship Id="rId9" Type="http://schemas.openxmlformats.org/officeDocument/2006/relationships/image" Target="../media/image131.wmf"/><Relationship Id="rId8" Type="http://schemas.openxmlformats.org/officeDocument/2006/relationships/image" Target="../media/image130.wmf"/><Relationship Id="rId7" Type="http://schemas.openxmlformats.org/officeDocument/2006/relationships/image" Target="../media/image129.wmf"/><Relationship Id="rId6" Type="http://schemas.openxmlformats.org/officeDocument/2006/relationships/image" Target="../media/image128.wmf"/><Relationship Id="rId5" Type="http://schemas.openxmlformats.org/officeDocument/2006/relationships/image" Target="../media/image127.wmf"/><Relationship Id="rId4" Type="http://schemas.openxmlformats.org/officeDocument/2006/relationships/image" Target="../media/image126.wmf"/><Relationship Id="rId3" Type="http://schemas.openxmlformats.org/officeDocument/2006/relationships/image" Target="../media/image125.wmf"/><Relationship Id="rId2" Type="http://schemas.openxmlformats.org/officeDocument/2006/relationships/image" Target="../media/image124.wmf"/><Relationship Id="rId10" Type="http://schemas.openxmlformats.org/officeDocument/2006/relationships/image" Target="../media/image132.wmf"/><Relationship Id="rId1" Type="http://schemas.openxmlformats.org/officeDocument/2006/relationships/image" Target="../media/image123.wmf"/></Relationships>
</file>

<file path=ppt/drawings/_rels/vmlDrawing2.vml.rels><?xml version="1.0" encoding="UTF-8" standalone="yes"?>
<Relationships xmlns="http://schemas.openxmlformats.org/package/2006/relationships"><Relationship Id="rId7" Type="http://schemas.openxmlformats.org/officeDocument/2006/relationships/image" Target="../media/image23.wmf"/><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0.wmf"/><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26.wmf"/><Relationship Id="rId3" Type="http://schemas.openxmlformats.org/officeDocument/2006/relationships/image" Target="../media/image25.wmf"/><Relationship Id="rId2" Type="http://schemas.openxmlformats.org/officeDocument/2006/relationships/image" Target="../media/image7.wmf"/><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69.emf"/><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image" Target="../media/image66.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6.wmf"/><Relationship Id="rId1" Type="http://schemas.openxmlformats.org/officeDocument/2006/relationships/image" Target="../media/image8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8.vml.rels><?xml version="1.0" encoding="UTF-8" standalone="yes"?>
<Relationships xmlns="http://schemas.openxmlformats.org/package/2006/relationships"><Relationship Id="rId9" Type="http://schemas.openxmlformats.org/officeDocument/2006/relationships/image" Target="../media/image98.wmf"/><Relationship Id="rId8" Type="http://schemas.openxmlformats.org/officeDocument/2006/relationships/image" Target="../media/image97.wmf"/><Relationship Id="rId7" Type="http://schemas.openxmlformats.org/officeDocument/2006/relationships/image" Target="../media/image90.wmf"/><Relationship Id="rId6" Type="http://schemas.openxmlformats.org/officeDocument/2006/relationships/image" Target="../media/image89.wmf"/><Relationship Id="rId5" Type="http://schemas.openxmlformats.org/officeDocument/2006/relationships/image" Target="../media/image96.wmf"/><Relationship Id="rId4" Type="http://schemas.openxmlformats.org/officeDocument/2006/relationships/image" Target="../media/image95.wmf"/><Relationship Id="rId3" Type="http://schemas.openxmlformats.org/officeDocument/2006/relationships/image" Target="../media/image94.wmf"/><Relationship Id="rId2" Type="http://schemas.openxmlformats.org/officeDocument/2006/relationships/image" Target="../media/image93.wmf"/><Relationship Id="rId11" Type="http://schemas.openxmlformats.org/officeDocument/2006/relationships/image" Target="../media/image100.wmf"/><Relationship Id="rId10" Type="http://schemas.openxmlformats.org/officeDocument/2006/relationships/image" Target="../media/image99.wmf"/><Relationship Id="rId1" Type="http://schemas.openxmlformats.org/officeDocument/2006/relationships/image" Target="../media/image92.wmf"/></Relationships>
</file>

<file path=ppt/drawings/_rels/vmlDrawing9.vml.rels><?xml version="1.0" encoding="UTF-8" standalone="yes"?>
<Relationships xmlns="http://schemas.openxmlformats.org/package/2006/relationships"><Relationship Id="rId9" Type="http://schemas.openxmlformats.org/officeDocument/2006/relationships/image" Target="../media/image102.wmf"/><Relationship Id="rId8" Type="http://schemas.openxmlformats.org/officeDocument/2006/relationships/image" Target="../media/image101.wmf"/><Relationship Id="rId7" Type="http://schemas.openxmlformats.org/officeDocument/2006/relationships/image" Target="../media/image100.wmf"/><Relationship Id="rId6" Type="http://schemas.openxmlformats.org/officeDocument/2006/relationships/image" Target="../media/image99.wmf"/><Relationship Id="rId5" Type="http://schemas.openxmlformats.org/officeDocument/2006/relationships/image" Target="../media/image98.wmf"/><Relationship Id="rId4" Type="http://schemas.openxmlformats.org/officeDocument/2006/relationships/image" Target="../media/image97.wmf"/><Relationship Id="rId3" Type="http://schemas.openxmlformats.org/officeDocument/2006/relationships/image" Target="../media/image90.wmf"/><Relationship Id="rId2" Type="http://schemas.openxmlformats.org/officeDocument/2006/relationships/image" Target="../media/image89.wmf"/><Relationship Id="rId14" Type="http://schemas.openxmlformats.org/officeDocument/2006/relationships/image" Target="../media/image106.wmf"/><Relationship Id="rId13" Type="http://schemas.openxmlformats.org/officeDocument/2006/relationships/image" Target="../media/image105.wmf"/><Relationship Id="rId12" Type="http://schemas.openxmlformats.org/officeDocument/2006/relationships/image" Target="../media/image104.wmf"/><Relationship Id="rId11" Type="http://schemas.openxmlformats.org/officeDocument/2006/relationships/image" Target="../media/image20.wmf"/><Relationship Id="rId10" Type="http://schemas.openxmlformats.org/officeDocument/2006/relationships/image" Target="../media/image103.wmf"/><Relationship Id="rId1" Type="http://schemas.openxmlformats.org/officeDocument/2006/relationships/image" Target="../media/image9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2C635B-D3AC-4034-AF65-819B29F890EE}" type="slidenum">
              <a:rPr lang="zh-CN" altLang="en-US" smtClean="0"/>
            </a:fld>
            <a:endParaRPr lang="zh-CN" altLang="en-US"/>
          </a:p>
        </p:txBody>
      </p:sp>
      <p:sp>
        <p:nvSpPr>
          <p:cNvPr id="6" name="日期占位符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4C9565-D55A-4147-A2DC-48560DEEF5F0}" type="datetimeFigureOut">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083DDE-A710-4474-8A97-5DCB441CB5B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CD936-F134-4DC6-9406-18F65D7C4A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aseline="0" dirty="0"/>
              <a:t>本篇工作主要是面向的是无线通信设备的安全认证或者说是物联网安全的认证。而目前这些通信设备的数量激增已经带来了严峻的信息安全挑战，设备接入认证就是其中的首要挑战。但传统的通信安全手段主要依赖的手段是基于加密的方法，例如基于挑战</a:t>
            </a:r>
            <a:r>
              <a:rPr lang="en-US" altLang="zh-CN" sz="1400" baseline="0" dirty="0"/>
              <a:t>-</a:t>
            </a:r>
            <a:r>
              <a:rPr lang="zh-CN" altLang="en-US" sz="1400" baseline="0" dirty="0"/>
              <a:t>响应协议的认证方案，包括对称加密或非对称加密等，他们的核心在于预共享密钥。虽然这种方法的安全性足够，但是受限于物联网设备的计算能力和能耗约束，很难应用的实际的部署中。而基于</a:t>
            </a:r>
            <a:r>
              <a:rPr lang="en-US" altLang="zh-CN" sz="1400" baseline="0" dirty="0"/>
              <a:t>MAC</a:t>
            </a:r>
            <a:r>
              <a:rPr lang="zh-CN" altLang="en-US" sz="1400" baseline="0" dirty="0"/>
              <a:t>地址的认证方案虽然对计算能力的要求较低，但</a:t>
            </a:r>
            <a:r>
              <a:rPr lang="en-US" altLang="zh-CN" sz="1400" baseline="0" dirty="0"/>
              <a:t>MAC</a:t>
            </a:r>
            <a:r>
              <a:rPr lang="zh-CN" altLang="en-US" sz="1400" baseline="0" dirty="0"/>
              <a:t>地址可以被篡改，安全性又会比较低。</a:t>
            </a:r>
            <a:endParaRPr lang="en-US" altLang="zh-CN" sz="1400" baseline="0" dirty="0"/>
          </a:p>
          <a:p>
            <a:r>
              <a:rPr lang="zh-CN" altLang="en-US" sz="1400" baseline="0" dirty="0"/>
              <a:t>所以近年来提出了一种更可信的方案：将设备固有的、不可伪造的独有特征来作为设备身份，在物理层实现设备认证。这种独有特征一般就被称为射频指纹，正是因为射频指纹具有以下的这些优势，所以现在已经在很多领域收到了关注。比如物联网安全、无线通信设备认证、无人机防护以及智慧城市。</a:t>
            </a:r>
            <a:endParaRPr lang="zh-CN" altLang="en-US" sz="14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aseline="0" dirty="0"/>
              <a:t>本篇工作主要是面向的是无线通信设备的安全认证或者说是物联网安全的认证。而目前这些通信设备的数量激增已经带来了严峻的信息安全挑战，设备接入认证就是其中的首要挑战。但传统的通信安全手段主要依赖的手段是基于加密的方法，例如基于挑战</a:t>
            </a:r>
            <a:r>
              <a:rPr lang="en-US" altLang="zh-CN" sz="1400" baseline="0" dirty="0"/>
              <a:t>-</a:t>
            </a:r>
            <a:r>
              <a:rPr lang="zh-CN" altLang="en-US" sz="1400" baseline="0" dirty="0"/>
              <a:t>响应协议的认证方案，包括对称加密或非对称加密等，他们的核心在于预共享密钥。虽然这种方法的安全性足够，但是受限于物联网设备的计算能力和能耗约束，很难应用的实际的部署中。而基于</a:t>
            </a:r>
            <a:r>
              <a:rPr lang="en-US" altLang="zh-CN" sz="1400" baseline="0" dirty="0"/>
              <a:t>MAC</a:t>
            </a:r>
            <a:r>
              <a:rPr lang="zh-CN" altLang="en-US" sz="1400" baseline="0" dirty="0"/>
              <a:t>地址的认证方案虽然对计算能力的要求较低，但</a:t>
            </a:r>
            <a:r>
              <a:rPr lang="en-US" altLang="zh-CN" sz="1400" baseline="0" dirty="0"/>
              <a:t>MAC</a:t>
            </a:r>
            <a:r>
              <a:rPr lang="zh-CN" altLang="en-US" sz="1400" baseline="0" dirty="0"/>
              <a:t>地址可以被篡改，安全性又会比较低。</a:t>
            </a:r>
            <a:endParaRPr lang="en-US" altLang="zh-CN" sz="1400" baseline="0" dirty="0"/>
          </a:p>
          <a:p>
            <a:r>
              <a:rPr lang="zh-CN" altLang="en-US" sz="1400" baseline="0" dirty="0"/>
              <a:t>所以近年来提出了一种更可信的方案：将设备固有的、不可伪造的独有特征来作为设备身份，在物理层实现设备认证。这种独有特征一般就被称为射频指纹，正是因为射频指纹具有以下的这些优势，所以现在已经在很多领域收到了关注。比如物联网安全、无线通信设备认证、无人机防护以及智慧城市。</a:t>
            </a:r>
            <a:endParaRPr lang="zh-CN" altLang="en-US" sz="14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aseline="0" dirty="0"/>
              <a:t>本篇工作主要是面向的是无线通信设备的安全认证或者说是物联网安全的认证。而目前这些通信设备的数量激增已经带来了严峻的信息安全挑战，设备接入认证就是其中的首要挑战。但传统的通信安全手段主要依赖的手段是基于加密的方法，例如基于挑战</a:t>
            </a:r>
            <a:r>
              <a:rPr lang="en-US" altLang="zh-CN" sz="1400" baseline="0" dirty="0"/>
              <a:t>-</a:t>
            </a:r>
            <a:r>
              <a:rPr lang="zh-CN" altLang="en-US" sz="1400" baseline="0" dirty="0"/>
              <a:t>响应协议的认证方案，包括对称加密或非对称加密等，他们的核心在于预共享密钥。虽然这种方法的安全性足够，但是受限于物联网设备的计算能力和能耗约束，很难应用的实际的部署中。而基于</a:t>
            </a:r>
            <a:r>
              <a:rPr lang="en-US" altLang="zh-CN" sz="1400" baseline="0" dirty="0"/>
              <a:t>MAC</a:t>
            </a:r>
            <a:r>
              <a:rPr lang="zh-CN" altLang="en-US" sz="1400" baseline="0" dirty="0"/>
              <a:t>地址的认证方案虽然对计算能力的要求较低，但</a:t>
            </a:r>
            <a:r>
              <a:rPr lang="en-US" altLang="zh-CN" sz="1400" baseline="0" dirty="0"/>
              <a:t>MAC</a:t>
            </a:r>
            <a:r>
              <a:rPr lang="zh-CN" altLang="en-US" sz="1400" baseline="0" dirty="0"/>
              <a:t>地址可以被篡改，安全性又会比较低。</a:t>
            </a:r>
            <a:endParaRPr lang="en-US" altLang="zh-CN" sz="1400" baseline="0" dirty="0"/>
          </a:p>
          <a:p>
            <a:r>
              <a:rPr lang="zh-CN" altLang="en-US" sz="1400" baseline="0" dirty="0"/>
              <a:t>所以近年来提出了一种更可信的方案：将设备固有的、不可伪造的独有特征来作为设备身份，在物理层实现设备认证。这种独有特征一般就被称为射频指纹，正是因为射频指纹具有以下的这些优势，所以现在已经在很多领域收到了关注。比如物联网安全、无线通信设备认证、无人机防护以及智慧城市。</a:t>
            </a:r>
            <a:endParaRPr lang="zh-CN" altLang="en-US" sz="14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aseline="0" dirty="0"/>
              <a:t>本篇工作主要是面向的是无线通信设备的安全认证或者说是物联网安全的认证。而目前这些通信设备的数量激增已经带来了严峻的信息安全挑战，设备接入认证就是其中的首要挑战。但传统的通信安全手段主要依赖的手段是基于加密的方法，例如基于挑战</a:t>
            </a:r>
            <a:r>
              <a:rPr lang="en-US" altLang="zh-CN" sz="1400" baseline="0" dirty="0"/>
              <a:t>-</a:t>
            </a:r>
            <a:r>
              <a:rPr lang="zh-CN" altLang="en-US" sz="1400" baseline="0" dirty="0"/>
              <a:t>响应协议的认证方案，包括对称加密或非对称加密等，他们的核心在于预共享密钥。虽然这种方法的安全性足够，但是受限于物联网设备的计算能力和能耗约束，很难应用的实际的部署中。而基于</a:t>
            </a:r>
            <a:r>
              <a:rPr lang="en-US" altLang="zh-CN" sz="1400" baseline="0" dirty="0"/>
              <a:t>MAC</a:t>
            </a:r>
            <a:r>
              <a:rPr lang="zh-CN" altLang="en-US" sz="1400" baseline="0" dirty="0"/>
              <a:t>地址的认证方案虽然对计算能力的要求较低，但</a:t>
            </a:r>
            <a:r>
              <a:rPr lang="en-US" altLang="zh-CN" sz="1400" baseline="0" dirty="0"/>
              <a:t>MAC</a:t>
            </a:r>
            <a:r>
              <a:rPr lang="zh-CN" altLang="en-US" sz="1400" baseline="0" dirty="0"/>
              <a:t>地址可以被篡改，安全性又会比较低。</a:t>
            </a:r>
            <a:endParaRPr lang="en-US" altLang="zh-CN" sz="1400" baseline="0" dirty="0"/>
          </a:p>
          <a:p>
            <a:r>
              <a:rPr lang="zh-CN" altLang="en-US" sz="1400" baseline="0" dirty="0"/>
              <a:t>所以近年来提出了一种更可信的方案：将设备固有的、不可伪造的独有特征来作为设备身份，在物理层实现设备认证。这种独有特征一般就被称为射频指纹，正是因为射频指纹具有以下的这些优势，所以现在已经在很多领域收到了关注。比如物联网安全、无线通信设备认证、无人机防护以及智慧城市。</a:t>
            </a:r>
            <a:endParaRPr lang="zh-CN" altLang="en-US" sz="14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aseline="0" dirty="0"/>
              <a:t>本篇工作主要是面向的是无线通信设备的安全认证或者说是物联网安全的认证。而目前这些通信设备的数量激增已经带来了严峻的信息安全挑战，设备接入认证就是其中的首要挑战。但传统的通信安全手段主要依赖的手段是基于加密的方法，例如基于挑战</a:t>
            </a:r>
            <a:r>
              <a:rPr lang="en-US" altLang="zh-CN" sz="1400" baseline="0" dirty="0"/>
              <a:t>-</a:t>
            </a:r>
            <a:r>
              <a:rPr lang="zh-CN" altLang="en-US" sz="1400" baseline="0" dirty="0"/>
              <a:t>响应协议的认证方案，包括对称加密或非对称加密等，他们的核心在于预共享密钥。虽然这种方法的安全性足够，但是受限于物联网设备的计算能力和能耗约束，很难应用的实际的部署中。而基于</a:t>
            </a:r>
            <a:r>
              <a:rPr lang="en-US" altLang="zh-CN" sz="1400" baseline="0" dirty="0"/>
              <a:t>MAC</a:t>
            </a:r>
            <a:r>
              <a:rPr lang="zh-CN" altLang="en-US" sz="1400" baseline="0" dirty="0"/>
              <a:t>地址的认证方案虽然对计算能力的要求较低，但</a:t>
            </a:r>
            <a:r>
              <a:rPr lang="en-US" altLang="zh-CN" sz="1400" baseline="0" dirty="0"/>
              <a:t>MAC</a:t>
            </a:r>
            <a:r>
              <a:rPr lang="zh-CN" altLang="en-US" sz="1400" baseline="0" dirty="0"/>
              <a:t>地址可以被篡改，安全性又会比较低。</a:t>
            </a:r>
            <a:endParaRPr lang="en-US" altLang="zh-CN" sz="1400" baseline="0" dirty="0"/>
          </a:p>
          <a:p>
            <a:r>
              <a:rPr lang="zh-CN" altLang="en-US" sz="1400" baseline="0" dirty="0"/>
              <a:t>所以近年来提出了一种更可信的方案：将设备固有的、不可伪造的独有特征来作为设备身份，在物理层实现设备认证。这种独有特征一般就被称为射频指纹，正是因为射频指纹具有以下的这些优势，所以现在已经在很多领域收到了关注。比如物联网安全、无线通信设备认证、无人机防护以及智慧城市。</a:t>
            </a:r>
            <a:endParaRPr lang="zh-CN" altLang="en-US" sz="14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aseline="0" dirty="0"/>
              <a:t>本篇工作主要是面向的是无线通信设备的安全认证或者说是物联网安全的认证。而目前这些通信设备的数量激增已经带来了严峻的信息安全挑战，设备接入认证就是其中的首要挑战。但传统的通信安全手段主要依赖的手段是基于加密的方法，例如基于挑战</a:t>
            </a:r>
            <a:r>
              <a:rPr lang="en-US" altLang="zh-CN" sz="1400" baseline="0" dirty="0"/>
              <a:t>-</a:t>
            </a:r>
            <a:r>
              <a:rPr lang="zh-CN" altLang="en-US" sz="1400" baseline="0" dirty="0"/>
              <a:t>响应协议的认证方案，包括对称加密或非对称加密等，他们的核心在于预共享密钥。虽然这种方法的安全性足够，但是受限于物联网设备的计算能力和能耗约束，很难应用的实际的部署中。而基于</a:t>
            </a:r>
            <a:r>
              <a:rPr lang="en-US" altLang="zh-CN" sz="1400" baseline="0" dirty="0"/>
              <a:t>MAC</a:t>
            </a:r>
            <a:r>
              <a:rPr lang="zh-CN" altLang="en-US" sz="1400" baseline="0" dirty="0"/>
              <a:t>地址的认证方案虽然对计算能力的要求较低，但</a:t>
            </a:r>
            <a:r>
              <a:rPr lang="en-US" altLang="zh-CN" sz="1400" baseline="0" dirty="0"/>
              <a:t>MAC</a:t>
            </a:r>
            <a:r>
              <a:rPr lang="zh-CN" altLang="en-US" sz="1400" baseline="0" dirty="0"/>
              <a:t>地址可以被篡改，安全性又会比较低。</a:t>
            </a:r>
            <a:endParaRPr lang="en-US" altLang="zh-CN" sz="1400" baseline="0" dirty="0"/>
          </a:p>
          <a:p>
            <a:r>
              <a:rPr lang="zh-CN" altLang="en-US" sz="1400" baseline="0" dirty="0"/>
              <a:t>所以近年来提出了一种更可信的方案：将设备固有的、不可伪造的独有特征来作为设备身份，在物理层实现设备认证。这种独有特征一般就被称为射频指纹，正是因为射频指纹具有以下的这些优势，所以现在已经在很多领域收到了关注。比如物联网安全、无线通信设备认证、无人机防护以及智慧城市。</a:t>
            </a:r>
            <a:endParaRPr lang="zh-CN" altLang="en-US" sz="14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aseline="0" dirty="0"/>
              <a:t>本篇工作主要是面向的是无线通信设备的安全认证或者说是物联网安全的认证。而目前这些通信设备的数量激增已经带来了严峻的信息安全挑战，设备接入认证就是其中的首要挑战。但传统的通信安全手段主要依赖的手段是基于加密的方法，例如基于挑战</a:t>
            </a:r>
            <a:r>
              <a:rPr lang="en-US" altLang="zh-CN" sz="1400" baseline="0" dirty="0"/>
              <a:t>-</a:t>
            </a:r>
            <a:r>
              <a:rPr lang="zh-CN" altLang="en-US" sz="1400" baseline="0" dirty="0"/>
              <a:t>响应协议的认证方案，包括对称加密或非对称加密等，他们的核心在于预共享密钥。虽然这种方法的安全性足够，但是受限于物联网设备的计算能力和能耗约束，很难应用的实际的部署中。而基于</a:t>
            </a:r>
            <a:r>
              <a:rPr lang="en-US" altLang="zh-CN" sz="1400" baseline="0" dirty="0"/>
              <a:t>MAC</a:t>
            </a:r>
            <a:r>
              <a:rPr lang="zh-CN" altLang="en-US" sz="1400" baseline="0" dirty="0"/>
              <a:t>地址的认证方案虽然对计算能力的要求较低，但</a:t>
            </a:r>
            <a:r>
              <a:rPr lang="en-US" altLang="zh-CN" sz="1400" baseline="0" dirty="0"/>
              <a:t>MAC</a:t>
            </a:r>
            <a:r>
              <a:rPr lang="zh-CN" altLang="en-US" sz="1400" baseline="0" dirty="0"/>
              <a:t>地址可以被篡改，安全性又会比较低。</a:t>
            </a:r>
            <a:endParaRPr lang="en-US" altLang="zh-CN" sz="1400" baseline="0" dirty="0"/>
          </a:p>
          <a:p>
            <a:r>
              <a:rPr lang="zh-CN" altLang="en-US" sz="1400" baseline="0" dirty="0"/>
              <a:t>所以近年来提出了一种更可信的方案：将设备固有的、不可伪造的独有特征来作为设备身份，在物理层实现设备认证。这种独有特征一般就被称为射频指纹，正是因为射频指纹具有以下的这些优势，所以现在已经在很多领域收到了关注。比如物联网安全、无线通信设备认证、无人机防护以及智慧城市。</a:t>
            </a:r>
            <a:endParaRPr lang="zh-CN" altLang="en-US" sz="14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aseline="0" dirty="0"/>
              <a:t>本篇工作主要是面向的是无线通信设备的安全认证或者说是物联网安全的认证。而目前这些通信设备的数量激增已经带来了严峻的信息安全挑战，设备接入认证就是其中的首要挑战。但传统的通信安全手段主要依赖的手段是基于加密的方法，例如基于挑战</a:t>
            </a:r>
            <a:r>
              <a:rPr lang="en-US" altLang="zh-CN" sz="1400" baseline="0" dirty="0"/>
              <a:t>-</a:t>
            </a:r>
            <a:r>
              <a:rPr lang="zh-CN" altLang="en-US" sz="1400" baseline="0" dirty="0"/>
              <a:t>响应协议的认证方案，包括对称加密或非对称加密等，他们的核心在于预共享密钥。虽然这种方法的安全性足够，但是受限于物联网设备的计算能力和能耗约束，很难应用的实际的部署中。而基于</a:t>
            </a:r>
            <a:r>
              <a:rPr lang="en-US" altLang="zh-CN" sz="1400" baseline="0" dirty="0"/>
              <a:t>MAC</a:t>
            </a:r>
            <a:r>
              <a:rPr lang="zh-CN" altLang="en-US" sz="1400" baseline="0" dirty="0"/>
              <a:t>地址的认证方案虽然对计算能力的要求较低，但</a:t>
            </a:r>
            <a:r>
              <a:rPr lang="en-US" altLang="zh-CN" sz="1400" baseline="0" dirty="0"/>
              <a:t>MAC</a:t>
            </a:r>
            <a:r>
              <a:rPr lang="zh-CN" altLang="en-US" sz="1400" baseline="0" dirty="0"/>
              <a:t>地址可以被篡改，安全性又会比较低。</a:t>
            </a:r>
            <a:endParaRPr lang="en-US" altLang="zh-CN" sz="1400" baseline="0" dirty="0"/>
          </a:p>
          <a:p>
            <a:r>
              <a:rPr lang="zh-CN" altLang="en-US" sz="1400" baseline="0" dirty="0"/>
              <a:t>所以近年来提出了一种更可信的方案：将设备固有的、不可伪造的独有特征来作为设备身份，在物理层实现设备认证。这种独有特征一般就被称为射频指纹，正是因为射频指纹具有以下的这些优势，所以现在已经在很多领域收到了关注。比如物联网安全、无线通信设备认证、无人机防护以及智慧城市。</a:t>
            </a:r>
            <a:endParaRPr lang="zh-CN" altLang="en-US" sz="14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aseline="0" dirty="0"/>
              <a:t>本篇工作主要是面向的是无线通信设备的安全认证或者说是物联网安全的认证。而目前这些通信设备的数量激增已经带来了严峻的信息安全挑战，设备接入认证就是其中的首要挑战。但传统的通信安全手段主要依赖的手段是基于加密的方法，例如基于挑战</a:t>
            </a:r>
            <a:r>
              <a:rPr lang="en-US" altLang="zh-CN" sz="1400" baseline="0" dirty="0"/>
              <a:t>-</a:t>
            </a:r>
            <a:r>
              <a:rPr lang="zh-CN" altLang="en-US" sz="1400" baseline="0" dirty="0"/>
              <a:t>响应协议的认证方案，包括对称加密或非对称加密等，他们的核心在于预共享密钥。虽然这种方法的安全性足够，但是受限于物联网设备的计算能力和能耗约束，很难应用的实际的部署中。而基于</a:t>
            </a:r>
            <a:r>
              <a:rPr lang="en-US" altLang="zh-CN" sz="1400" baseline="0" dirty="0"/>
              <a:t>MAC</a:t>
            </a:r>
            <a:r>
              <a:rPr lang="zh-CN" altLang="en-US" sz="1400" baseline="0" dirty="0"/>
              <a:t>地址的认证方案虽然对计算能力的要求较低，但</a:t>
            </a:r>
            <a:r>
              <a:rPr lang="en-US" altLang="zh-CN" sz="1400" baseline="0" dirty="0"/>
              <a:t>MAC</a:t>
            </a:r>
            <a:r>
              <a:rPr lang="zh-CN" altLang="en-US" sz="1400" baseline="0" dirty="0"/>
              <a:t>地址可以被篡改，安全性又会比较低。</a:t>
            </a:r>
            <a:endParaRPr lang="en-US" altLang="zh-CN" sz="1400" baseline="0" dirty="0"/>
          </a:p>
          <a:p>
            <a:r>
              <a:rPr lang="zh-CN" altLang="en-US" sz="1400" baseline="0" dirty="0"/>
              <a:t>所以近年来提出了一种更可信的方案：将设备固有的、不可伪造的独有特征来作为设备身份，在物理层实现设备认证。这种独有特征一般就被称为射频指纹，正是因为射频指纹具有以下的这些优势，所以现在已经在很多领域收到了关注。比如物联网安全、无线通信设备认证、无人机防护以及智慧城市。</a:t>
            </a:r>
            <a:endParaRPr lang="zh-CN" altLang="en-US" sz="14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aseline="0" dirty="0"/>
              <a:t>本篇工作主要是面向的是无线通信设备的安全认证或者说是物联网安全的认证。而目前这些通信设备的数量激增已经带来了严峻的信息安全挑战，设备接入认证就是其中的首要挑战。但传统的通信安全手段主要依赖的手段是基于加密的方法，例如基于挑战</a:t>
            </a:r>
            <a:r>
              <a:rPr lang="en-US" altLang="zh-CN" sz="1400" baseline="0" dirty="0"/>
              <a:t>-</a:t>
            </a:r>
            <a:r>
              <a:rPr lang="zh-CN" altLang="en-US" sz="1400" baseline="0" dirty="0"/>
              <a:t>响应协议的认证方案，包括对称加密或非对称加密等，他们的核心在于预共享密钥。虽然这种方法的安全性足够，但是受限于物联网设备的计算能力和能耗约束，很难应用的实际的部署中。而基于</a:t>
            </a:r>
            <a:r>
              <a:rPr lang="en-US" altLang="zh-CN" sz="1400" baseline="0" dirty="0"/>
              <a:t>MAC</a:t>
            </a:r>
            <a:r>
              <a:rPr lang="zh-CN" altLang="en-US" sz="1400" baseline="0" dirty="0"/>
              <a:t>地址的认证方案虽然对计算能力的要求较低，但</a:t>
            </a:r>
            <a:r>
              <a:rPr lang="en-US" altLang="zh-CN" sz="1400" baseline="0" dirty="0"/>
              <a:t>MAC</a:t>
            </a:r>
            <a:r>
              <a:rPr lang="zh-CN" altLang="en-US" sz="1400" baseline="0" dirty="0"/>
              <a:t>地址可以被篡改，安全性又会比较低。</a:t>
            </a:r>
            <a:endParaRPr lang="en-US" altLang="zh-CN" sz="1400" baseline="0" dirty="0"/>
          </a:p>
          <a:p>
            <a:r>
              <a:rPr lang="zh-CN" altLang="en-US" sz="1400" baseline="0" dirty="0"/>
              <a:t>所以近年来提出了一种更可信的方案：将设备固有的、不可伪造的独有特征来作为设备身份，在物理层实现设备认证。这种独有特征一般就被称为射频指纹，正是因为射频指纹具有以下的这些优势，所以现在已经在很多领域收到了关注。比如物联网安全、无线通信设备认证、无人机防护以及智慧城市。</a:t>
            </a:r>
            <a:endParaRPr lang="zh-CN" altLang="en-US" sz="14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aseline="0" dirty="0"/>
              <a:t>本篇工作主要是面向的是无线通信设备的安全认证或者说是物联网安全的认证。而目前这些通信设备的数量激增已经带来了严峻的信息安全挑战，设备接入认证就是其中的首要挑战。但传统的通信安全手段主要依赖的手段是基于加密的方法，例如基于挑战</a:t>
            </a:r>
            <a:r>
              <a:rPr lang="en-US" altLang="zh-CN" sz="1400" baseline="0" dirty="0"/>
              <a:t>-</a:t>
            </a:r>
            <a:r>
              <a:rPr lang="zh-CN" altLang="en-US" sz="1400" baseline="0" dirty="0"/>
              <a:t>响应协议的认证方案，包括对称加密或非对称加密等，他们的核心在于预共享密钥。虽然这种方法的安全性足够，但是受限于物联网设备的计算能力和能耗约束，很难应用的实际的部署中。而基于</a:t>
            </a:r>
            <a:r>
              <a:rPr lang="en-US" altLang="zh-CN" sz="1400" baseline="0" dirty="0"/>
              <a:t>MAC</a:t>
            </a:r>
            <a:r>
              <a:rPr lang="zh-CN" altLang="en-US" sz="1400" baseline="0" dirty="0"/>
              <a:t>地址的认证方案虽然对计算能力的要求较低，但</a:t>
            </a:r>
            <a:r>
              <a:rPr lang="en-US" altLang="zh-CN" sz="1400" baseline="0" dirty="0"/>
              <a:t>MAC</a:t>
            </a:r>
            <a:r>
              <a:rPr lang="zh-CN" altLang="en-US" sz="1400" baseline="0" dirty="0"/>
              <a:t>地址可以被篡改，安全性又会比较低。</a:t>
            </a:r>
            <a:endParaRPr lang="en-US" altLang="zh-CN" sz="1400" baseline="0" dirty="0"/>
          </a:p>
          <a:p>
            <a:r>
              <a:rPr lang="zh-CN" altLang="en-US" sz="1400" baseline="0" dirty="0"/>
              <a:t>所以近年来提出了一种更可信的方案：将设备固有的、不可伪造的独有特征来作为设备身份，在物理层实现设备认证。这种独有特征一般就被称为射频指纹，正是因为射频指纹具有以下的这些优势，所以现在已经在很多领域收到了关注。比如物联网安全、无线通信设备认证、无人机防护以及智慧城市。</a:t>
            </a:r>
            <a:endParaRPr lang="zh-CN" altLang="en-US" sz="14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aseline="0" dirty="0"/>
              <a:t>本篇工作主要是面向的是无线通信设备的安全认证或者说是物联网安全的认证。而目前这些通信设备的数量激增已经带来了严峻的信息安全挑战，设备接入认证就是其中的首要挑战。但传统的通信安全手段主要依赖的手段是基于加密的方法，例如基于挑战</a:t>
            </a:r>
            <a:r>
              <a:rPr lang="en-US" altLang="zh-CN" sz="1400" baseline="0" dirty="0"/>
              <a:t>-</a:t>
            </a:r>
            <a:r>
              <a:rPr lang="zh-CN" altLang="en-US" sz="1400" baseline="0" dirty="0"/>
              <a:t>响应协议的认证方案，包括对称加密或非对称加密等，他们的核心在于预共享密钥。虽然这种方法的安全性足够，但是受限于物联网设备的计算能力和能耗约束，很难应用的实际的部署中。而基于</a:t>
            </a:r>
            <a:r>
              <a:rPr lang="en-US" altLang="zh-CN" sz="1400" baseline="0" dirty="0"/>
              <a:t>MAC</a:t>
            </a:r>
            <a:r>
              <a:rPr lang="zh-CN" altLang="en-US" sz="1400" baseline="0" dirty="0"/>
              <a:t>地址的认证方案虽然对计算能力的要求较低，但</a:t>
            </a:r>
            <a:r>
              <a:rPr lang="en-US" altLang="zh-CN" sz="1400" baseline="0" dirty="0"/>
              <a:t>MAC</a:t>
            </a:r>
            <a:r>
              <a:rPr lang="zh-CN" altLang="en-US" sz="1400" baseline="0" dirty="0"/>
              <a:t>地址可以被篡改，安全性又会比较低。</a:t>
            </a:r>
            <a:endParaRPr lang="en-US" altLang="zh-CN" sz="1400" baseline="0" dirty="0"/>
          </a:p>
          <a:p>
            <a:r>
              <a:rPr lang="zh-CN" altLang="en-US" sz="1400" baseline="0" dirty="0"/>
              <a:t>所以近年来提出了一种更可信的方案：将设备固有的、不可伪造的独有特征来作为设备身份，在物理层实现设备认证。这种独有特征一般就被称为射频指纹，正是因为射频指纹具有以下的这些优势，所以现在已经在很多领域收到了关注。比如物联网安全、无线通信设备认证、无人机防护以及智慧城市。</a:t>
            </a:r>
            <a:endParaRPr lang="zh-CN" altLang="en-US" sz="14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aseline="0" dirty="0"/>
              <a:t>本篇工作主要是面向的是无线通信设备的安全认证或者说是物联网安全的认证。而目前这些通信设备的数量激增已经带来了严峻的信息安全挑战，设备接入认证就是其中的首要挑战。但传统的通信安全手段主要依赖的手段是基于加密的方法，例如基于挑战</a:t>
            </a:r>
            <a:r>
              <a:rPr lang="en-US" altLang="zh-CN" sz="1400" baseline="0" dirty="0"/>
              <a:t>-</a:t>
            </a:r>
            <a:r>
              <a:rPr lang="zh-CN" altLang="en-US" sz="1400" baseline="0" dirty="0"/>
              <a:t>响应协议的认证方案，包括对称加密或非对称加密等，他们的核心在于预共享密钥。虽然这种方法的安全性足够，但是受限于物联网设备的计算能力和能耗约束，很难应用的实际的部署中。而基于</a:t>
            </a:r>
            <a:r>
              <a:rPr lang="en-US" altLang="zh-CN" sz="1400" baseline="0" dirty="0"/>
              <a:t>MAC</a:t>
            </a:r>
            <a:r>
              <a:rPr lang="zh-CN" altLang="en-US" sz="1400" baseline="0" dirty="0"/>
              <a:t>地址的认证方案虽然对计算能力的要求较低，但</a:t>
            </a:r>
            <a:r>
              <a:rPr lang="en-US" altLang="zh-CN" sz="1400" baseline="0" dirty="0"/>
              <a:t>MAC</a:t>
            </a:r>
            <a:r>
              <a:rPr lang="zh-CN" altLang="en-US" sz="1400" baseline="0" dirty="0"/>
              <a:t>地址可以被篡改，安全性又会比较低。</a:t>
            </a:r>
            <a:endParaRPr lang="en-US" altLang="zh-CN" sz="1400" baseline="0" dirty="0"/>
          </a:p>
          <a:p>
            <a:r>
              <a:rPr lang="zh-CN" altLang="en-US" sz="1400" baseline="0" dirty="0"/>
              <a:t>所以近年来提出了一种更可信的方案：将设备固有的、不可伪造的独有特征来作为设备身份，在物理层实现设备认证。这种独有特征一般就被称为射频指纹，正是因为射频指纹具有以下的这些优势，所以现在已经在很多领域收到了关注。比如物联网安全、无线通信设备认证、无人机防护以及智慧城市。</a:t>
            </a:r>
            <a:endParaRPr lang="zh-CN" altLang="en-US" sz="14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4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aseline="0" dirty="0"/>
              <a:t>本篇工作主要是面向的是无线通信设备的安全认证或者说是物联网安全的认证。而目前这些通信设备的数量激增已经带来了严峻的信息安全挑战，设备接入认证就是其中的首要挑战。但传统的通信安全手段主要依赖的手段是基于加密的方法，例如基于挑战</a:t>
            </a:r>
            <a:r>
              <a:rPr lang="en-US" altLang="zh-CN" sz="1400" baseline="0" dirty="0"/>
              <a:t>-</a:t>
            </a:r>
            <a:r>
              <a:rPr lang="zh-CN" altLang="en-US" sz="1400" baseline="0" dirty="0"/>
              <a:t>响应协议的认证方案，包括对称加密或非对称加密等，他们的核心在于预共享密钥。虽然这种方法的安全性足够，但是受限于物联网设备的计算能力和能耗约束，很难应用的实际的部署中。而基于</a:t>
            </a:r>
            <a:r>
              <a:rPr lang="en-US" altLang="zh-CN" sz="1400" baseline="0" dirty="0"/>
              <a:t>MAC</a:t>
            </a:r>
            <a:r>
              <a:rPr lang="zh-CN" altLang="en-US" sz="1400" baseline="0" dirty="0"/>
              <a:t>地址的认证方案虽然对计算能力的要求较低，但</a:t>
            </a:r>
            <a:r>
              <a:rPr lang="en-US" altLang="zh-CN" sz="1400" baseline="0" dirty="0"/>
              <a:t>MAC</a:t>
            </a:r>
            <a:r>
              <a:rPr lang="zh-CN" altLang="en-US" sz="1400" baseline="0" dirty="0"/>
              <a:t>地址可以被篡改，安全性又会比较低。</a:t>
            </a:r>
            <a:endParaRPr lang="en-US" altLang="zh-CN" sz="1400" baseline="0" dirty="0"/>
          </a:p>
          <a:p>
            <a:r>
              <a:rPr lang="zh-CN" altLang="en-US" sz="1400" baseline="0" dirty="0"/>
              <a:t>所以近年来提出了一种更可信的方案：将设备固有的、不可伪造的独有特征来作为设备身份，在物理层实现设备认证。这种独有特征一般就被称为射频指纹，正是因为射频指纹具有以下的这些优势，所以现在已经在很多领域收到了关注。比如物联网安全、无线通信设备认证、无人机防护以及智慧城市。</a:t>
            </a:r>
            <a:endParaRPr lang="zh-CN" altLang="en-US" sz="14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800" baseline="0" dirty="0"/>
              <a:t>而射频指纹的产生主要来源于设备制造工差，导致设备在对基带信号的处理过程中，由于这些制造工差带来的本振频率偏移、相位噪声、功率放大器非线性等，对信号引入的畸变特征。这些特征是真正意义上我们想要得到的。</a:t>
            </a:r>
            <a:endParaRPr lang="en-US" altLang="zh-CN" sz="2800" baseline="0" dirty="0"/>
          </a:p>
          <a:p>
            <a:r>
              <a:rPr lang="zh-CN" altLang="en-US" sz="2800" baseline="0" dirty="0"/>
              <a:t>但是在 经过无线信道的传输的过程中，会叠加上多径衰落、多普勒偏移等信道干扰、最后被接收机接收，并且，接收机的本质和发射机是一样的，同样会在信号的处理过程中引入和发射机类似的接收机的指纹信息。</a:t>
            </a:r>
            <a:endParaRPr lang="zh-CN" altLang="en-US" sz="28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800" baseline="0" dirty="0"/>
              <a:t>而射频指纹的产生主要来源于设备制造工差，导致设备在对基带信号的处理过程中，由于这些制造工差带来的本振频率偏移、相位噪声、功率放大器非线性等，对信号引入的畸变特征。这些特征是真正意义上我们想要得到的。</a:t>
            </a:r>
            <a:endParaRPr lang="en-US" altLang="zh-CN" sz="2800" baseline="0" dirty="0"/>
          </a:p>
          <a:p>
            <a:r>
              <a:rPr lang="zh-CN" altLang="en-US" sz="2800" baseline="0" dirty="0"/>
              <a:t>但是在 经过无线信道的传输的过程中，会叠加上多径衰落、多普勒偏移等信道干扰、最后被接收机接收，并且，接收机的本质和发射机是一样的，同样会在信号的处理过程中引入和发射机类似的接收机的指纹信息。</a:t>
            </a:r>
            <a:endParaRPr lang="zh-CN" altLang="en-US" sz="28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800" baseline="0" dirty="0"/>
              <a:t>而射频指纹的产生主要来源于设备制造工差，导致设备在对基带信号的处理过程中，由于这些制造工差带来的本振频率偏移、相位噪声、功率放大器非线性等，对信号引入的畸变特征。这些特征是真正意义上我们想要得到的。</a:t>
            </a:r>
            <a:endParaRPr lang="en-US" altLang="zh-CN" sz="2800" baseline="0" dirty="0"/>
          </a:p>
          <a:p>
            <a:r>
              <a:rPr lang="zh-CN" altLang="en-US" sz="2800" baseline="0" dirty="0"/>
              <a:t>但是在 经过无线信道的传输的过程中，会叠加上多径衰落、多普勒偏移等信道干扰、最后被接收机接收，并且，接收机的本质和发射机是一样的，同样会在信号的处理过程中引入和发射机类似的接收机的指纹信息。</a:t>
            </a:r>
            <a:endParaRPr lang="zh-CN" altLang="en-US" sz="28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aseline="0" dirty="0"/>
              <a:t>本篇工作主要是面向的是无线通信设备的安全认证或者说是物联网安全的认证。而目前这些通信设备的数量激增已经带来了严峻的信息安全挑战，设备接入认证就是其中的首要挑战。但传统的通信安全手段主要依赖的手段是基于加密的方法，例如基于挑战</a:t>
            </a:r>
            <a:r>
              <a:rPr lang="en-US" altLang="zh-CN" sz="1400" baseline="0" dirty="0"/>
              <a:t>-</a:t>
            </a:r>
            <a:r>
              <a:rPr lang="zh-CN" altLang="en-US" sz="1400" baseline="0" dirty="0"/>
              <a:t>响应协议的认证方案，包括对称加密或非对称加密等，他们的核心在于预共享密钥。虽然这种方法的安全性足够，但是受限于物联网设备的计算能力和能耗约束，很难应用的实际的部署中。而基于</a:t>
            </a:r>
            <a:r>
              <a:rPr lang="en-US" altLang="zh-CN" sz="1400" baseline="0" dirty="0"/>
              <a:t>MAC</a:t>
            </a:r>
            <a:r>
              <a:rPr lang="zh-CN" altLang="en-US" sz="1400" baseline="0" dirty="0"/>
              <a:t>地址的认证方案虽然对计算能力的要求较低，但</a:t>
            </a:r>
            <a:r>
              <a:rPr lang="en-US" altLang="zh-CN" sz="1400" baseline="0" dirty="0"/>
              <a:t>MAC</a:t>
            </a:r>
            <a:r>
              <a:rPr lang="zh-CN" altLang="en-US" sz="1400" baseline="0" dirty="0"/>
              <a:t>地址可以被篡改，安全性又会比较低。</a:t>
            </a:r>
            <a:endParaRPr lang="en-US" altLang="zh-CN" sz="1400" baseline="0" dirty="0"/>
          </a:p>
          <a:p>
            <a:r>
              <a:rPr lang="zh-CN" altLang="en-US" sz="1400" baseline="0" dirty="0"/>
              <a:t>所以近年来提出了一种更可信的方案：将设备固有的、不可伪造的独有特征来作为设备身份，在物理层实现设备认证。这种独有特征一般就被称为射频指纹，正是因为射频指纹具有以下的这些优势，所以现在已经在很多领域收到了关注。比如物联网安全、无线通信设备认证、无人机防护以及智慧城市。</a:t>
            </a:r>
            <a:endParaRPr lang="zh-CN" altLang="en-US" sz="14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aseline="0" dirty="0"/>
              <a:t>本篇工作主要是面向的是无线通信设备的安全认证或者说是物联网安全的认证。而目前这些通信设备的数量激增已经带来了严峻的信息安全挑战，设备接入认证就是其中的首要挑战。但传统的通信安全手段主要依赖的手段是基于加密的方法，例如基于挑战</a:t>
            </a:r>
            <a:r>
              <a:rPr lang="en-US" altLang="zh-CN" sz="1400" baseline="0" dirty="0"/>
              <a:t>-</a:t>
            </a:r>
            <a:r>
              <a:rPr lang="zh-CN" altLang="en-US" sz="1400" baseline="0" dirty="0"/>
              <a:t>响应协议的认证方案，包括对称加密或非对称加密等，他们的核心在于预共享密钥。虽然这种方法的安全性足够，但是受限于物联网设备的计算能力和能耗约束，很难应用的实际的部署中。而基于</a:t>
            </a:r>
            <a:r>
              <a:rPr lang="en-US" altLang="zh-CN" sz="1400" baseline="0" dirty="0"/>
              <a:t>MAC</a:t>
            </a:r>
            <a:r>
              <a:rPr lang="zh-CN" altLang="en-US" sz="1400" baseline="0" dirty="0"/>
              <a:t>地址的认证方案虽然对计算能力的要求较低，但</a:t>
            </a:r>
            <a:r>
              <a:rPr lang="en-US" altLang="zh-CN" sz="1400" baseline="0" dirty="0"/>
              <a:t>MAC</a:t>
            </a:r>
            <a:r>
              <a:rPr lang="zh-CN" altLang="en-US" sz="1400" baseline="0" dirty="0"/>
              <a:t>地址可以被篡改，安全性又会比较低。</a:t>
            </a:r>
            <a:endParaRPr lang="en-US" altLang="zh-CN" sz="1400" baseline="0" dirty="0"/>
          </a:p>
          <a:p>
            <a:r>
              <a:rPr lang="zh-CN" altLang="en-US" sz="1400" baseline="0" dirty="0"/>
              <a:t>所以近年来提出了一种更可信的方案：将设备固有的、不可伪造的独有特征来作为设备身份，在物理层实现设备认证。这种独有特征一般就被称为射频指纹，正是因为射频指纹具有以下的这些优势，所以现在已经在很多领域收到了关注。比如物联网安全、无线通信设备认证、无人机防护以及智慧城市。</a:t>
            </a:r>
            <a:endParaRPr lang="zh-CN" altLang="en-US" sz="14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aseline="0" dirty="0"/>
              <a:t>本篇工作主要是面向的是无线通信设备的安全认证或者说是物联网安全的认证。而目前这些通信设备的数量激增已经带来了严峻的信息安全挑战，设备接入认证就是其中的首要挑战。但传统的通信安全手段主要依赖的手段是基于加密的方法，例如基于挑战</a:t>
            </a:r>
            <a:r>
              <a:rPr lang="en-US" altLang="zh-CN" sz="1400" baseline="0" dirty="0"/>
              <a:t>-</a:t>
            </a:r>
            <a:r>
              <a:rPr lang="zh-CN" altLang="en-US" sz="1400" baseline="0" dirty="0"/>
              <a:t>响应协议的认证方案，包括对称加密或非对称加密等，他们的核心在于预共享密钥。虽然这种方法的安全性足够，但是受限于物联网设备的计算能力和能耗约束，很难应用的实际的部署中。而基于</a:t>
            </a:r>
            <a:r>
              <a:rPr lang="en-US" altLang="zh-CN" sz="1400" baseline="0" dirty="0"/>
              <a:t>MAC</a:t>
            </a:r>
            <a:r>
              <a:rPr lang="zh-CN" altLang="en-US" sz="1400" baseline="0" dirty="0"/>
              <a:t>地址的认证方案虽然对计算能力的要求较低，但</a:t>
            </a:r>
            <a:r>
              <a:rPr lang="en-US" altLang="zh-CN" sz="1400" baseline="0" dirty="0"/>
              <a:t>MAC</a:t>
            </a:r>
            <a:r>
              <a:rPr lang="zh-CN" altLang="en-US" sz="1400" baseline="0" dirty="0"/>
              <a:t>地址可以被篡改，安全性又会比较低。</a:t>
            </a:r>
            <a:endParaRPr lang="en-US" altLang="zh-CN" sz="1400" baseline="0" dirty="0"/>
          </a:p>
          <a:p>
            <a:r>
              <a:rPr lang="zh-CN" altLang="en-US" sz="1400" baseline="0" dirty="0"/>
              <a:t>所以近年来提出了一种更可信的方案：将设备固有的、不可伪造的独有特征来作为设备身份，在物理层实现设备认证。这种独有特征一般就被称为射频指纹，正是因为射频指纹具有以下的这些优势，所以现在已经在很多领域收到了关注。比如物联网安全、无线通信设备认证、无人机防护以及智慧城市。</a:t>
            </a:r>
            <a:endParaRPr lang="zh-CN" altLang="en-US" sz="1400" baseline="0"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3"/>
          <p:cNvSpPr>
            <a:spLocks noGrp="1"/>
          </p:cNvSpPr>
          <p:nvPr>
            <p:ph type="title"/>
          </p:nvPr>
        </p:nvSpPr>
        <p:spPr>
          <a:xfrm>
            <a:off x="614680" y="203200"/>
            <a:ext cx="6642100" cy="730249"/>
          </a:xfrm>
        </p:spPr>
        <p:txBody>
          <a:bodyPr>
            <a:normAutofit/>
          </a:bodyPr>
          <a:lstStyle>
            <a:lvl1pPr>
              <a:defRPr sz="3600"/>
            </a:lvl1pPr>
          </a:lstStyle>
          <a:p>
            <a:r>
              <a:rPr lang="zh-CN" altLang="en-US"/>
              <a:t>单击此处编辑母版标题样式</a:t>
            </a:r>
            <a:endParaRPr lang="zh-CN" altLang="en-US"/>
          </a:p>
        </p:txBody>
      </p:sp>
      <p:sp>
        <p:nvSpPr>
          <p:cNvPr id="5" name="灯片编号占位符 4"/>
          <p:cNvSpPr>
            <a:spLocks noGrp="1"/>
          </p:cNvSpPr>
          <p:nvPr>
            <p:ph type="sldNum" sz="quarter" idx="10"/>
          </p:nvPr>
        </p:nvSpPr>
        <p:spPr/>
        <p:txBody>
          <a:bodyPr/>
          <a:lstStyle/>
          <a:p>
            <a:fld id="{54B3F8C3-4D34-464E-BB5A-60724E4C6E9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直接连接符 2"/>
          <p:cNvCxnSpPr/>
          <p:nvPr userDrawn="1"/>
        </p:nvCxnSpPr>
        <p:spPr>
          <a:xfrm>
            <a:off x="614680" y="875030"/>
            <a:ext cx="11304270" cy="0"/>
          </a:xfrm>
          <a:prstGeom prst="line">
            <a:avLst/>
          </a:prstGeom>
          <a:ln w="1270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0" y="247650"/>
            <a:ext cx="8890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21920" y="247650"/>
            <a:ext cx="38608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占位符 7"/>
          <p:cNvSpPr>
            <a:spLocks noGrp="1"/>
          </p:cNvSpPr>
          <p:nvPr>
            <p:ph type="title"/>
          </p:nvPr>
        </p:nvSpPr>
        <p:spPr>
          <a:xfrm>
            <a:off x="614680" y="241300"/>
            <a:ext cx="6642100" cy="730249"/>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9" name="灯片编号占位符 8"/>
          <p:cNvSpPr>
            <a:spLocks noGrp="1"/>
          </p:cNvSpPr>
          <p:nvPr>
            <p:ph type="sldNum" sz="quarter" idx="4"/>
          </p:nvPr>
        </p:nvSpPr>
        <p:spPr>
          <a:xfrm>
            <a:off x="9271000" y="63817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4B3F8C3-4D34-464E-BB5A-60724E4C6E9F}" type="slidenum">
              <a:rPr lang="zh-CN" altLang="en-US" smtClean="0"/>
            </a:fld>
            <a:r>
              <a:rPr lang="en-US" altLang="zh-CN" dirty="0"/>
              <a:t>/46</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Lst>
  <p:hf hdr="0" ftr="0"/>
  <p:txStyles>
    <p:titleStyle>
      <a:lvl1pPr algn="l" defTabSz="914400" rtl="0" eaLnBrk="1" latinLnBrk="0" hangingPunct="1">
        <a:lnSpc>
          <a:spcPct val="90000"/>
        </a:lnSpc>
        <a:spcBef>
          <a:spcPct val="0"/>
        </a:spcBef>
        <a:buNone/>
        <a:defRPr sz="4000" b="1" kern="1200">
          <a:solidFill>
            <a:schemeClr val="accent1">
              <a:lumMod val="50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svg"/><Relationship Id="rId3" Type="http://schemas.openxmlformats.org/officeDocument/2006/relationships/image" Target="../media/image29.png"/><Relationship Id="rId2" Type="http://schemas.openxmlformats.org/officeDocument/2006/relationships/image" Target="../media/image28.svg"/><Relationship Id="rId15" Type="http://schemas.openxmlformats.org/officeDocument/2006/relationships/notesSlide" Target="../notesSlides/notesSlide10.xml"/><Relationship Id="rId14" Type="http://schemas.openxmlformats.org/officeDocument/2006/relationships/slideLayout" Target="../slideLayouts/slideLayout1.xml"/><Relationship Id="rId13" Type="http://schemas.openxmlformats.org/officeDocument/2006/relationships/image" Target="../media/image39.png"/><Relationship Id="rId12" Type="http://schemas.openxmlformats.org/officeDocument/2006/relationships/image" Target="../media/image38.png"/><Relationship Id="rId11" Type="http://schemas.openxmlformats.org/officeDocument/2006/relationships/image" Target="../media/image37.png"/><Relationship Id="rId10" Type="http://schemas.openxmlformats.org/officeDocument/2006/relationships/image" Target="../media/image36.png"/><Relationship Id="rId1" Type="http://schemas.openxmlformats.org/officeDocument/2006/relationships/image" Target="../media/image27.png"/></Relationships>
</file>

<file path=ppt/slides/_rels/slide11.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image" Target="../media/image47.wmf"/><Relationship Id="rId7" Type="http://schemas.openxmlformats.org/officeDocument/2006/relationships/image" Target="../media/image46.wmf"/><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 Id="rId3" Type="http://schemas.openxmlformats.org/officeDocument/2006/relationships/image" Target="../media/image42.png"/><Relationship Id="rId2" Type="http://schemas.openxmlformats.org/officeDocument/2006/relationships/image" Target="../media/image41.png"/><Relationship Id="rId15" Type="http://schemas.openxmlformats.org/officeDocument/2006/relationships/notesSlide" Target="../notesSlides/notesSlide11.xml"/><Relationship Id="rId14" Type="http://schemas.openxmlformats.org/officeDocument/2006/relationships/slideLayout" Target="../slideLayouts/slideLayout1.xml"/><Relationship Id="rId13" Type="http://schemas.openxmlformats.org/officeDocument/2006/relationships/image" Target="../media/image50.wmf"/><Relationship Id="rId12" Type="http://schemas.openxmlformats.org/officeDocument/2006/relationships/image" Target="../media/image30.svg"/><Relationship Id="rId11" Type="http://schemas.openxmlformats.org/officeDocument/2006/relationships/image" Target="../media/image49.png"/><Relationship Id="rId10" Type="http://schemas.openxmlformats.org/officeDocument/2006/relationships/image" Target="../media/image28.svg"/><Relationship Id="rId1" Type="http://schemas.openxmlformats.org/officeDocument/2006/relationships/image" Target="../media/image40.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28.bin"/><Relationship Id="rId8" Type="http://schemas.openxmlformats.org/officeDocument/2006/relationships/image" Target="../media/image60.wmf"/><Relationship Id="rId7" Type="http://schemas.openxmlformats.org/officeDocument/2006/relationships/oleObject" Target="../embeddings/oleObject27.bin"/><Relationship Id="rId6" Type="http://schemas.openxmlformats.org/officeDocument/2006/relationships/image" Target="../media/image59.emf"/><Relationship Id="rId5" Type="http://schemas.openxmlformats.org/officeDocument/2006/relationships/image" Target="../media/image58.wmf"/><Relationship Id="rId4" Type="http://schemas.microsoft.com/office/2007/relationships/hdphoto" Target="../media/image57.wdp"/><Relationship Id="rId3" Type="http://schemas.openxmlformats.org/officeDocument/2006/relationships/image" Target="../media/image56.png"/><Relationship Id="rId2" Type="http://schemas.microsoft.com/office/2007/relationships/hdphoto" Target="../media/image55.wdp"/><Relationship Id="rId19" Type="http://schemas.openxmlformats.org/officeDocument/2006/relationships/notesSlide" Target="../notesSlides/notesSlide13.xml"/><Relationship Id="rId18" Type="http://schemas.openxmlformats.org/officeDocument/2006/relationships/vmlDrawing" Target="../drawings/vmlDrawing4.vml"/><Relationship Id="rId17" Type="http://schemas.openxmlformats.org/officeDocument/2006/relationships/slideLayout" Target="../slideLayouts/slideLayout1.xml"/><Relationship Id="rId16" Type="http://schemas.openxmlformats.org/officeDocument/2006/relationships/image" Target="../media/image64.png"/><Relationship Id="rId15" Type="http://schemas.openxmlformats.org/officeDocument/2006/relationships/image" Target="../media/image63.wmf"/><Relationship Id="rId14" Type="http://schemas.openxmlformats.org/officeDocument/2006/relationships/image" Target="../media/image62.wmf"/><Relationship Id="rId13" Type="http://schemas.openxmlformats.org/officeDocument/2006/relationships/oleObject" Target="../embeddings/oleObject31.bin"/><Relationship Id="rId12" Type="http://schemas.openxmlformats.org/officeDocument/2006/relationships/oleObject" Target="../embeddings/oleObject30.bin"/><Relationship Id="rId11" Type="http://schemas.openxmlformats.org/officeDocument/2006/relationships/oleObject" Target="../embeddings/oleObject29.bin"/><Relationship Id="rId10" Type="http://schemas.openxmlformats.org/officeDocument/2006/relationships/image" Target="../media/image61.wmf"/><Relationship Id="rId1" Type="http://schemas.openxmlformats.org/officeDocument/2006/relationships/image" Target="../media/image54.png"/></Relationships>
</file>

<file path=ppt/slides/_rels/slide14.xml.rels><?xml version="1.0" encoding="UTF-8" standalone="yes"?>
<Relationships xmlns="http://schemas.openxmlformats.org/package/2006/relationships"><Relationship Id="rId9" Type="http://schemas.openxmlformats.org/officeDocument/2006/relationships/image" Target="../media/image69.emf"/><Relationship Id="rId8" Type="http://schemas.openxmlformats.org/officeDocument/2006/relationships/oleObject" Target="../embeddings/oleObject35.bin"/><Relationship Id="rId7" Type="http://schemas.openxmlformats.org/officeDocument/2006/relationships/image" Target="../media/image68.emf"/><Relationship Id="rId6" Type="http://schemas.openxmlformats.org/officeDocument/2006/relationships/oleObject" Target="../embeddings/oleObject34.bin"/><Relationship Id="rId5" Type="http://schemas.openxmlformats.org/officeDocument/2006/relationships/image" Target="../media/image67.emf"/><Relationship Id="rId4" Type="http://schemas.openxmlformats.org/officeDocument/2006/relationships/oleObject" Target="../embeddings/oleObject33.bin"/><Relationship Id="rId3" Type="http://schemas.openxmlformats.org/officeDocument/2006/relationships/image" Target="../media/image66.emf"/><Relationship Id="rId2" Type="http://schemas.openxmlformats.org/officeDocument/2006/relationships/oleObject" Target="../embeddings/oleObject32.bin"/><Relationship Id="rId12" Type="http://schemas.openxmlformats.org/officeDocument/2006/relationships/notesSlide" Target="../notesSlides/notesSlide14.xml"/><Relationship Id="rId11" Type="http://schemas.openxmlformats.org/officeDocument/2006/relationships/vmlDrawing" Target="../drawings/vmlDrawing5.vml"/><Relationship Id="rId10" Type="http://schemas.openxmlformats.org/officeDocument/2006/relationships/slideLayout" Target="../slideLayouts/slideLayout1.xml"/><Relationship Id="rId1" Type="http://schemas.openxmlformats.org/officeDocument/2006/relationships/image" Target="../media/image6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4.png"/><Relationship Id="rId7" Type="http://schemas.openxmlformats.org/officeDocument/2006/relationships/image" Target="../media/image83.pn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8.png"/><Relationship Id="rId2" Type="http://schemas.openxmlformats.org/officeDocument/2006/relationships/image" Target="../media/image79.png"/><Relationship Id="rId10" Type="http://schemas.openxmlformats.org/officeDocument/2006/relationships/notesSlide" Target="../notesSlides/notesSlide18.xml"/><Relationship Id="rId1" Type="http://schemas.openxmlformats.org/officeDocument/2006/relationships/image" Target="../media/image77.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88.wmf"/><Relationship Id="rId7" Type="http://schemas.openxmlformats.org/officeDocument/2006/relationships/oleObject" Target="../embeddings/oleObject38.bin"/><Relationship Id="rId6" Type="http://schemas.openxmlformats.org/officeDocument/2006/relationships/image" Target="../media/image87.png"/><Relationship Id="rId5" Type="http://schemas.openxmlformats.org/officeDocument/2006/relationships/image" Target="../media/image86.wmf"/><Relationship Id="rId4" Type="http://schemas.openxmlformats.org/officeDocument/2006/relationships/oleObject" Target="../embeddings/oleObject37.bin"/><Relationship Id="rId3" Type="http://schemas.openxmlformats.org/officeDocument/2006/relationships/image" Target="../media/image85.wmf"/><Relationship Id="rId2" Type="http://schemas.openxmlformats.org/officeDocument/2006/relationships/oleObject" Target="../embeddings/oleObject36.bin"/><Relationship Id="rId11" Type="http://schemas.openxmlformats.org/officeDocument/2006/relationships/notesSlide" Target="../notesSlides/notesSlide19.xml"/><Relationship Id="rId10" Type="http://schemas.openxmlformats.org/officeDocument/2006/relationships/vmlDrawing" Target="../drawings/vmlDrawing6.vml"/><Relationship Id="rId1" Type="http://schemas.openxmlformats.org/officeDocument/2006/relationships/image" Target="../media/image44.w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vmlDrawing" Target="../drawings/vmlDrawing7.vml"/><Relationship Id="rId7" Type="http://schemas.openxmlformats.org/officeDocument/2006/relationships/slideLayout" Target="../slideLayouts/slideLayout1.xml"/><Relationship Id="rId6" Type="http://schemas.openxmlformats.org/officeDocument/2006/relationships/image" Target="../media/image91.wmf"/><Relationship Id="rId5" Type="http://schemas.openxmlformats.org/officeDocument/2006/relationships/oleObject" Target="../embeddings/oleObject41.bin"/><Relationship Id="rId4" Type="http://schemas.openxmlformats.org/officeDocument/2006/relationships/image" Target="../media/image90.wmf"/><Relationship Id="rId3" Type="http://schemas.openxmlformats.org/officeDocument/2006/relationships/oleObject" Target="../embeddings/oleObject40.bin"/><Relationship Id="rId2" Type="http://schemas.openxmlformats.org/officeDocument/2006/relationships/image" Target="../media/image89.wmf"/><Relationship Id="rId1" Type="http://schemas.openxmlformats.org/officeDocument/2006/relationships/oleObject" Target="../embeddings/oleObject39.bin"/></Relationships>
</file>

<file path=ppt/slides/_rels/slide21.xml.rels><?xml version="1.0" encoding="UTF-8" standalone="yes"?>
<Relationships xmlns="http://schemas.openxmlformats.org/package/2006/relationships"><Relationship Id="rId9" Type="http://schemas.openxmlformats.org/officeDocument/2006/relationships/image" Target="../media/image95.wmf"/><Relationship Id="rId8" Type="http://schemas.openxmlformats.org/officeDocument/2006/relationships/oleObject" Target="../embeddings/oleObject45.bin"/><Relationship Id="rId7" Type="http://schemas.openxmlformats.org/officeDocument/2006/relationships/image" Target="../media/image94.wmf"/><Relationship Id="rId6" Type="http://schemas.openxmlformats.org/officeDocument/2006/relationships/oleObject" Target="../embeddings/oleObject44.bin"/><Relationship Id="rId5" Type="http://schemas.openxmlformats.org/officeDocument/2006/relationships/image" Target="../media/image93.wmf"/><Relationship Id="rId4" Type="http://schemas.openxmlformats.org/officeDocument/2006/relationships/oleObject" Target="../embeddings/oleObject43.bin"/><Relationship Id="rId3" Type="http://schemas.openxmlformats.org/officeDocument/2006/relationships/image" Target="../media/image92.wmf"/><Relationship Id="rId26" Type="http://schemas.openxmlformats.org/officeDocument/2006/relationships/notesSlide" Target="../notesSlides/notesSlide21.xml"/><Relationship Id="rId25" Type="http://schemas.openxmlformats.org/officeDocument/2006/relationships/vmlDrawing" Target="../drawings/vmlDrawing8.vml"/><Relationship Id="rId24" Type="http://schemas.openxmlformats.org/officeDocument/2006/relationships/slideLayout" Target="../slideLayouts/slideLayout1.xml"/><Relationship Id="rId23" Type="http://schemas.openxmlformats.org/officeDocument/2006/relationships/image" Target="../media/image100.wmf"/><Relationship Id="rId22" Type="http://schemas.openxmlformats.org/officeDocument/2006/relationships/oleObject" Target="../embeddings/oleObject52.bin"/><Relationship Id="rId21" Type="http://schemas.openxmlformats.org/officeDocument/2006/relationships/image" Target="../media/image99.wmf"/><Relationship Id="rId20" Type="http://schemas.openxmlformats.org/officeDocument/2006/relationships/oleObject" Target="../embeddings/oleObject51.bin"/><Relationship Id="rId2" Type="http://schemas.openxmlformats.org/officeDocument/2006/relationships/oleObject" Target="../embeddings/oleObject42.bin"/><Relationship Id="rId19" Type="http://schemas.openxmlformats.org/officeDocument/2006/relationships/image" Target="../media/image98.wmf"/><Relationship Id="rId18" Type="http://schemas.openxmlformats.org/officeDocument/2006/relationships/oleObject" Target="../embeddings/oleObject50.bin"/><Relationship Id="rId17" Type="http://schemas.openxmlformats.org/officeDocument/2006/relationships/image" Target="../media/image97.wmf"/><Relationship Id="rId16" Type="http://schemas.openxmlformats.org/officeDocument/2006/relationships/oleObject" Target="../embeddings/oleObject49.bin"/><Relationship Id="rId15" Type="http://schemas.openxmlformats.org/officeDocument/2006/relationships/image" Target="../media/image90.wmf"/><Relationship Id="rId14" Type="http://schemas.openxmlformats.org/officeDocument/2006/relationships/oleObject" Target="../embeddings/oleObject48.bin"/><Relationship Id="rId13" Type="http://schemas.openxmlformats.org/officeDocument/2006/relationships/image" Target="../media/image89.wmf"/><Relationship Id="rId12" Type="http://schemas.openxmlformats.org/officeDocument/2006/relationships/oleObject" Target="../embeddings/oleObject47.bin"/><Relationship Id="rId11" Type="http://schemas.openxmlformats.org/officeDocument/2006/relationships/image" Target="../media/image96.wmf"/><Relationship Id="rId10" Type="http://schemas.openxmlformats.org/officeDocument/2006/relationships/oleObject" Target="../embeddings/oleObject46.bin"/><Relationship Id="rId1" Type="http://schemas.openxmlformats.org/officeDocument/2006/relationships/image" Target="../media/image87.png"/></Relationships>
</file>

<file path=ppt/slides/_rels/slide22.xml.rels><?xml version="1.0" encoding="UTF-8" standalone="yes"?>
<Relationships xmlns="http://schemas.openxmlformats.org/package/2006/relationships"><Relationship Id="rId9" Type="http://schemas.openxmlformats.org/officeDocument/2006/relationships/image" Target="../media/image97.wmf"/><Relationship Id="rId8" Type="http://schemas.openxmlformats.org/officeDocument/2006/relationships/oleObject" Target="../embeddings/oleObject56.bin"/><Relationship Id="rId7" Type="http://schemas.openxmlformats.org/officeDocument/2006/relationships/image" Target="../media/image90.wmf"/><Relationship Id="rId6" Type="http://schemas.openxmlformats.org/officeDocument/2006/relationships/oleObject" Target="../embeddings/oleObject55.bin"/><Relationship Id="rId5" Type="http://schemas.openxmlformats.org/officeDocument/2006/relationships/image" Target="../media/image89.wmf"/><Relationship Id="rId4" Type="http://schemas.openxmlformats.org/officeDocument/2006/relationships/oleObject" Target="../embeddings/oleObject54.bin"/><Relationship Id="rId32" Type="http://schemas.openxmlformats.org/officeDocument/2006/relationships/notesSlide" Target="../notesSlides/notesSlide22.xml"/><Relationship Id="rId31" Type="http://schemas.openxmlformats.org/officeDocument/2006/relationships/vmlDrawing" Target="../drawings/vmlDrawing9.vml"/><Relationship Id="rId30" Type="http://schemas.openxmlformats.org/officeDocument/2006/relationships/slideLayout" Target="../slideLayouts/slideLayout1.xml"/><Relationship Id="rId3" Type="http://schemas.openxmlformats.org/officeDocument/2006/relationships/image" Target="../media/image94.wmf"/><Relationship Id="rId29" Type="http://schemas.openxmlformats.org/officeDocument/2006/relationships/image" Target="../media/image106.wmf"/><Relationship Id="rId28" Type="http://schemas.openxmlformats.org/officeDocument/2006/relationships/oleObject" Target="../embeddings/oleObject66.bin"/><Relationship Id="rId27" Type="http://schemas.openxmlformats.org/officeDocument/2006/relationships/image" Target="../media/image105.wmf"/><Relationship Id="rId26" Type="http://schemas.openxmlformats.org/officeDocument/2006/relationships/oleObject" Target="../embeddings/oleObject65.bin"/><Relationship Id="rId25" Type="http://schemas.openxmlformats.org/officeDocument/2006/relationships/image" Target="../media/image104.wmf"/><Relationship Id="rId24" Type="http://schemas.openxmlformats.org/officeDocument/2006/relationships/oleObject" Target="../embeddings/oleObject64.bin"/><Relationship Id="rId23" Type="http://schemas.openxmlformats.org/officeDocument/2006/relationships/image" Target="../media/image20.wmf"/><Relationship Id="rId22" Type="http://schemas.openxmlformats.org/officeDocument/2006/relationships/oleObject" Target="../embeddings/oleObject63.bin"/><Relationship Id="rId21" Type="http://schemas.openxmlformats.org/officeDocument/2006/relationships/image" Target="../media/image103.wmf"/><Relationship Id="rId20" Type="http://schemas.openxmlformats.org/officeDocument/2006/relationships/oleObject" Target="../embeddings/oleObject62.bin"/><Relationship Id="rId2" Type="http://schemas.openxmlformats.org/officeDocument/2006/relationships/oleObject" Target="../embeddings/oleObject53.bin"/><Relationship Id="rId19" Type="http://schemas.openxmlformats.org/officeDocument/2006/relationships/image" Target="../media/image102.wmf"/><Relationship Id="rId18" Type="http://schemas.openxmlformats.org/officeDocument/2006/relationships/oleObject" Target="../embeddings/oleObject61.bin"/><Relationship Id="rId17" Type="http://schemas.openxmlformats.org/officeDocument/2006/relationships/image" Target="../media/image101.wmf"/><Relationship Id="rId16" Type="http://schemas.openxmlformats.org/officeDocument/2006/relationships/oleObject" Target="../embeddings/oleObject60.bin"/><Relationship Id="rId15" Type="http://schemas.openxmlformats.org/officeDocument/2006/relationships/image" Target="../media/image100.wmf"/><Relationship Id="rId14" Type="http://schemas.openxmlformats.org/officeDocument/2006/relationships/oleObject" Target="../embeddings/oleObject59.bin"/><Relationship Id="rId13" Type="http://schemas.openxmlformats.org/officeDocument/2006/relationships/image" Target="../media/image99.wmf"/><Relationship Id="rId12" Type="http://schemas.openxmlformats.org/officeDocument/2006/relationships/oleObject" Target="../embeddings/oleObject58.bin"/><Relationship Id="rId11" Type="http://schemas.openxmlformats.org/officeDocument/2006/relationships/image" Target="../media/image98.wmf"/><Relationship Id="rId10" Type="http://schemas.openxmlformats.org/officeDocument/2006/relationships/oleObject" Target="../embeddings/oleObject57.bin"/><Relationship Id="rId1" Type="http://schemas.openxmlformats.org/officeDocument/2006/relationships/image" Target="../media/image87.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vmlDrawing" Target="../drawings/vmlDrawing10.vml"/><Relationship Id="rId3" Type="http://schemas.openxmlformats.org/officeDocument/2006/relationships/slideLayout" Target="../slideLayouts/slideLayout1.xml"/><Relationship Id="rId2" Type="http://schemas.openxmlformats.org/officeDocument/2006/relationships/image" Target="../media/image9.wmf"/><Relationship Id="rId1" Type="http://schemas.openxmlformats.org/officeDocument/2006/relationships/oleObject" Target="../embeddings/oleObject67.bin"/></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72.bin"/><Relationship Id="rId8" Type="http://schemas.openxmlformats.org/officeDocument/2006/relationships/image" Target="../media/image110.emf"/><Relationship Id="rId7" Type="http://schemas.openxmlformats.org/officeDocument/2006/relationships/oleObject" Target="../embeddings/oleObject71.bin"/><Relationship Id="rId6" Type="http://schemas.openxmlformats.org/officeDocument/2006/relationships/image" Target="../media/image109.wmf"/><Relationship Id="rId5" Type="http://schemas.openxmlformats.org/officeDocument/2006/relationships/oleObject" Target="../embeddings/oleObject70.bin"/><Relationship Id="rId4" Type="http://schemas.openxmlformats.org/officeDocument/2006/relationships/image" Target="../media/image108.wmf"/><Relationship Id="rId39" Type="http://schemas.openxmlformats.org/officeDocument/2006/relationships/notesSlide" Target="../notesSlides/notesSlide24.xml"/><Relationship Id="rId38" Type="http://schemas.openxmlformats.org/officeDocument/2006/relationships/vmlDrawing" Target="../drawings/vmlDrawing11.vml"/><Relationship Id="rId37" Type="http://schemas.openxmlformats.org/officeDocument/2006/relationships/slideLayout" Target="../slideLayouts/slideLayout1.xml"/><Relationship Id="rId36" Type="http://schemas.openxmlformats.org/officeDocument/2006/relationships/image" Target="../media/image122.wmf"/><Relationship Id="rId35" Type="http://schemas.openxmlformats.org/officeDocument/2006/relationships/oleObject" Target="../embeddings/oleObject86.bin"/><Relationship Id="rId34" Type="http://schemas.openxmlformats.org/officeDocument/2006/relationships/image" Target="../media/image121.wmf"/><Relationship Id="rId33" Type="http://schemas.openxmlformats.org/officeDocument/2006/relationships/oleObject" Target="../embeddings/oleObject85.bin"/><Relationship Id="rId32" Type="http://schemas.openxmlformats.org/officeDocument/2006/relationships/image" Target="../media/image120.wmf"/><Relationship Id="rId31" Type="http://schemas.openxmlformats.org/officeDocument/2006/relationships/oleObject" Target="../embeddings/oleObject84.bin"/><Relationship Id="rId30" Type="http://schemas.openxmlformats.org/officeDocument/2006/relationships/image" Target="../media/image119.wmf"/><Relationship Id="rId3" Type="http://schemas.openxmlformats.org/officeDocument/2006/relationships/oleObject" Target="../embeddings/oleObject69.bin"/><Relationship Id="rId29" Type="http://schemas.openxmlformats.org/officeDocument/2006/relationships/oleObject" Target="../embeddings/oleObject83.bin"/><Relationship Id="rId28" Type="http://schemas.openxmlformats.org/officeDocument/2006/relationships/image" Target="../media/image118.wmf"/><Relationship Id="rId27" Type="http://schemas.openxmlformats.org/officeDocument/2006/relationships/oleObject" Target="../embeddings/oleObject82.bin"/><Relationship Id="rId26" Type="http://schemas.openxmlformats.org/officeDocument/2006/relationships/image" Target="../media/image117.wmf"/><Relationship Id="rId25" Type="http://schemas.openxmlformats.org/officeDocument/2006/relationships/oleObject" Target="../embeddings/oleObject81.bin"/><Relationship Id="rId24" Type="http://schemas.openxmlformats.org/officeDocument/2006/relationships/image" Target="../media/image116.wmf"/><Relationship Id="rId23" Type="http://schemas.openxmlformats.org/officeDocument/2006/relationships/oleObject" Target="../embeddings/oleObject80.bin"/><Relationship Id="rId22" Type="http://schemas.openxmlformats.org/officeDocument/2006/relationships/image" Target="../media/image115.wmf"/><Relationship Id="rId21" Type="http://schemas.openxmlformats.org/officeDocument/2006/relationships/oleObject" Target="../embeddings/oleObject79.bin"/><Relationship Id="rId20" Type="http://schemas.openxmlformats.org/officeDocument/2006/relationships/image" Target="../media/image114.wmf"/><Relationship Id="rId2" Type="http://schemas.openxmlformats.org/officeDocument/2006/relationships/image" Target="../media/image107.wmf"/><Relationship Id="rId19" Type="http://schemas.openxmlformats.org/officeDocument/2006/relationships/oleObject" Target="../embeddings/oleObject78.bin"/><Relationship Id="rId18" Type="http://schemas.openxmlformats.org/officeDocument/2006/relationships/image" Target="../media/image113.wmf"/><Relationship Id="rId17" Type="http://schemas.openxmlformats.org/officeDocument/2006/relationships/oleObject" Target="../embeddings/oleObject77.bin"/><Relationship Id="rId16" Type="http://schemas.openxmlformats.org/officeDocument/2006/relationships/image" Target="../media/image112.wmf"/><Relationship Id="rId15" Type="http://schemas.openxmlformats.org/officeDocument/2006/relationships/oleObject" Target="../embeddings/oleObject76.bin"/><Relationship Id="rId14" Type="http://schemas.openxmlformats.org/officeDocument/2006/relationships/oleObject" Target="../embeddings/oleObject75.bin"/><Relationship Id="rId13" Type="http://schemas.openxmlformats.org/officeDocument/2006/relationships/oleObject" Target="../embeddings/oleObject74.bin"/><Relationship Id="rId12" Type="http://schemas.openxmlformats.org/officeDocument/2006/relationships/image" Target="../media/image111.wmf"/><Relationship Id="rId11" Type="http://schemas.openxmlformats.org/officeDocument/2006/relationships/oleObject" Target="../embeddings/oleObject73.bin"/><Relationship Id="rId10" Type="http://schemas.openxmlformats.org/officeDocument/2006/relationships/image" Target="../media/image88.wmf"/><Relationship Id="rId1" Type="http://schemas.openxmlformats.org/officeDocument/2006/relationships/oleObject" Target="../embeddings/oleObject68.bin"/></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91.bin"/><Relationship Id="rId8" Type="http://schemas.openxmlformats.org/officeDocument/2006/relationships/image" Target="../media/image126.wmf"/><Relationship Id="rId7" Type="http://schemas.openxmlformats.org/officeDocument/2006/relationships/oleObject" Target="../embeddings/oleObject90.bin"/><Relationship Id="rId6" Type="http://schemas.openxmlformats.org/officeDocument/2006/relationships/image" Target="../media/image125.wmf"/><Relationship Id="rId5" Type="http://schemas.openxmlformats.org/officeDocument/2006/relationships/oleObject" Target="../embeddings/oleObject89.bin"/><Relationship Id="rId4" Type="http://schemas.openxmlformats.org/officeDocument/2006/relationships/image" Target="../media/image124.wmf"/><Relationship Id="rId3" Type="http://schemas.openxmlformats.org/officeDocument/2006/relationships/oleObject" Target="../embeddings/oleObject88.bin"/><Relationship Id="rId23" Type="http://schemas.openxmlformats.org/officeDocument/2006/relationships/notesSlide" Target="../notesSlides/notesSlide25.xml"/><Relationship Id="rId22" Type="http://schemas.openxmlformats.org/officeDocument/2006/relationships/vmlDrawing" Target="../drawings/vmlDrawing12.vml"/><Relationship Id="rId21" Type="http://schemas.openxmlformats.org/officeDocument/2006/relationships/slideLayout" Target="../slideLayouts/slideLayout1.xml"/><Relationship Id="rId20" Type="http://schemas.openxmlformats.org/officeDocument/2006/relationships/image" Target="../media/image132.wmf"/><Relationship Id="rId2" Type="http://schemas.openxmlformats.org/officeDocument/2006/relationships/image" Target="../media/image123.wmf"/><Relationship Id="rId19" Type="http://schemas.openxmlformats.org/officeDocument/2006/relationships/oleObject" Target="../embeddings/oleObject96.bin"/><Relationship Id="rId18" Type="http://schemas.openxmlformats.org/officeDocument/2006/relationships/image" Target="../media/image131.wmf"/><Relationship Id="rId17" Type="http://schemas.openxmlformats.org/officeDocument/2006/relationships/oleObject" Target="../embeddings/oleObject95.bin"/><Relationship Id="rId16" Type="http://schemas.openxmlformats.org/officeDocument/2006/relationships/image" Target="../media/image130.wmf"/><Relationship Id="rId15" Type="http://schemas.openxmlformats.org/officeDocument/2006/relationships/oleObject" Target="../embeddings/oleObject94.bin"/><Relationship Id="rId14" Type="http://schemas.openxmlformats.org/officeDocument/2006/relationships/image" Target="../media/image129.wmf"/><Relationship Id="rId13" Type="http://schemas.openxmlformats.org/officeDocument/2006/relationships/oleObject" Target="../embeddings/oleObject93.bin"/><Relationship Id="rId12" Type="http://schemas.openxmlformats.org/officeDocument/2006/relationships/image" Target="../media/image128.wmf"/><Relationship Id="rId11" Type="http://schemas.openxmlformats.org/officeDocument/2006/relationships/oleObject" Target="../embeddings/oleObject92.bin"/><Relationship Id="rId10" Type="http://schemas.openxmlformats.org/officeDocument/2006/relationships/image" Target="../media/image127.wmf"/><Relationship Id="rId1" Type="http://schemas.openxmlformats.org/officeDocument/2006/relationships/oleObject" Target="../embeddings/oleObject87.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9.wmf"/><Relationship Id="rId7" Type="http://schemas.openxmlformats.org/officeDocument/2006/relationships/oleObject" Target="../embeddings/oleObject4.bin"/><Relationship Id="rId6" Type="http://schemas.openxmlformats.org/officeDocument/2006/relationships/image" Target="../media/image8.wmf"/><Relationship Id="rId5" Type="http://schemas.openxmlformats.org/officeDocument/2006/relationships/oleObject" Target="../embeddings/oleObject3.bin"/><Relationship Id="rId4" Type="http://schemas.openxmlformats.org/officeDocument/2006/relationships/image" Target="../media/image7.wmf"/><Relationship Id="rId3" Type="http://schemas.openxmlformats.org/officeDocument/2006/relationships/oleObject" Target="../embeddings/oleObject2.bin"/><Relationship Id="rId29" Type="http://schemas.openxmlformats.org/officeDocument/2006/relationships/notesSlide" Target="../notesSlides/notesSlide5.xml"/><Relationship Id="rId28" Type="http://schemas.openxmlformats.org/officeDocument/2006/relationships/vmlDrawing" Target="../drawings/vmlDrawing1.vml"/><Relationship Id="rId27" Type="http://schemas.openxmlformats.org/officeDocument/2006/relationships/slideLayout" Target="../slideLayouts/slideLayout1.xml"/><Relationship Id="rId26" Type="http://schemas.openxmlformats.org/officeDocument/2006/relationships/image" Target="../media/image16.wmf"/><Relationship Id="rId25" Type="http://schemas.openxmlformats.org/officeDocument/2006/relationships/oleObject" Target="../embeddings/oleObject15.bin"/><Relationship Id="rId24" Type="http://schemas.openxmlformats.org/officeDocument/2006/relationships/oleObject" Target="../embeddings/oleObject14.bin"/><Relationship Id="rId23" Type="http://schemas.openxmlformats.org/officeDocument/2006/relationships/oleObject" Target="../embeddings/oleObject13.bin"/><Relationship Id="rId22" Type="http://schemas.openxmlformats.org/officeDocument/2006/relationships/image" Target="../media/image15.wmf"/><Relationship Id="rId21" Type="http://schemas.openxmlformats.org/officeDocument/2006/relationships/oleObject" Target="../embeddings/oleObject12.bin"/><Relationship Id="rId20" Type="http://schemas.openxmlformats.org/officeDocument/2006/relationships/image" Target="../media/image14.wmf"/><Relationship Id="rId2" Type="http://schemas.openxmlformats.org/officeDocument/2006/relationships/image" Target="../media/image6.wmf"/><Relationship Id="rId19" Type="http://schemas.openxmlformats.org/officeDocument/2006/relationships/oleObject" Target="../embeddings/oleObject11.bin"/><Relationship Id="rId18" Type="http://schemas.openxmlformats.org/officeDocument/2006/relationships/image" Target="../media/image13.wmf"/><Relationship Id="rId17" Type="http://schemas.openxmlformats.org/officeDocument/2006/relationships/oleObject" Target="../embeddings/oleObject10.bin"/><Relationship Id="rId16" Type="http://schemas.openxmlformats.org/officeDocument/2006/relationships/image" Target="../media/image12.wmf"/><Relationship Id="rId15" Type="http://schemas.openxmlformats.org/officeDocument/2006/relationships/oleObject" Target="../embeddings/oleObject9.bin"/><Relationship Id="rId14" Type="http://schemas.openxmlformats.org/officeDocument/2006/relationships/oleObject" Target="../embeddings/oleObject8.bin"/><Relationship Id="rId13" Type="http://schemas.openxmlformats.org/officeDocument/2006/relationships/oleObject" Target="../embeddings/oleObject7.bin"/><Relationship Id="rId12" Type="http://schemas.openxmlformats.org/officeDocument/2006/relationships/image" Target="../media/image11.wmf"/><Relationship Id="rId11" Type="http://schemas.openxmlformats.org/officeDocument/2006/relationships/oleObject" Target="../embeddings/oleObject6.bin"/><Relationship Id="rId10" Type="http://schemas.openxmlformats.org/officeDocument/2006/relationships/image" Target="../media/image10.wmf"/><Relationship Id="rId1"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9" Type="http://schemas.openxmlformats.org/officeDocument/2006/relationships/oleObject" Target="../embeddings/oleObject20.bin"/><Relationship Id="rId8" Type="http://schemas.openxmlformats.org/officeDocument/2006/relationships/image" Target="../media/image20.wmf"/><Relationship Id="rId7" Type="http://schemas.openxmlformats.org/officeDocument/2006/relationships/oleObject" Target="../embeddings/oleObject19.bin"/><Relationship Id="rId6" Type="http://schemas.openxmlformats.org/officeDocument/2006/relationships/image" Target="../media/image19.wmf"/><Relationship Id="rId5" Type="http://schemas.openxmlformats.org/officeDocument/2006/relationships/oleObject" Target="../embeddings/oleObject18.bin"/><Relationship Id="rId4" Type="http://schemas.openxmlformats.org/officeDocument/2006/relationships/image" Target="../media/image18.wmf"/><Relationship Id="rId3" Type="http://schemas.openxmlformats.org/officeDocument/2006/relationships/oleObject" Target="../embeddings/oleObject17.bin"/><Relationship Id="rId2" Type="http://schemas.openxmlformats.org/officeDocument/2006/relationships/image" Target="../media/image17.wmf"/><Relationship Id="rId17" Type="http://schemas.openxmlformats.org/officeDocument/2006/relationships/notesSlide" Target="../notesSlides/notesSlide6.xml"/><Relationship Id="rId16" Type="http://schemas.openxmlformats.org/officeDocument/2006/relationships/vmlDrawing" Target="../drawings/vmlDrawing2.vml"/><Relationship Id="rId15" Type="http://schemas.openxmlformats.org/officeDocument/2006/relationships/slideLayout" Target="../slideLayouts/slideLayout1.xml"/><Relationship Id="rId14" Type="http://schemas.openxmlformats.org/officeDocument/2006/relationships/image" Target="../media/image23.wmf"/><Relationship Id="rId13" Type="http://schemas.openxmlformats.org/officeDocument/2006/relationships/oleObject" Target="../embeddings/oleObject22.bin"/><Relationship Id="rId12" Type="http://schemas.openxmlformats.org/officeDocument/2006/relationships/image" Target="../media/image22.wmf"/><Relationship Id="rId11" Type="http://schemas.openxmlformats.org/officeDocument/2006/relationships/oleObject" Target="../embeddings/oleObject21.bin"/><Relationship Id="rId10" Type="http://schemas.openxmlformats.org/officeDocument/2006/relationships/image" Target="../media/image21.wmf"/><Relationship Id="rId1" Type="http://schemas.openxmlformats.org/officeDocument/2006/relationships/oleObject" Target="../embeddings/oleObject16.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6.wmf"/><Relationship Id="rId7" Type="http://schemas.openxmlformats.org/officeDocument/2006/relationships/oleObject" Target="../embeddings/oleObject26.bin"/><Relationship Id="rId6" Type="http://schemas.openxmlformats.org/officeDocument/2006/relationships/image" Target="../media/image25.wmf"/><Relationship Id="rId5" Type="http://schemas.openxmlformats.org/officeDocument/2006/relationships/oleObject" Target="../embeddings/oleObject25.bin"/><Relationship Id="rId4" Type="http://schemas.openxmlformats.org/officeDocument/2006/relationships/image" Target="../media/image7.wmf"/><Relationship Id="rId3" Type="http://schemas.openxmlformats.org/officeDocument/2006/relationships/oleObject" Target="../embeddings/oleObject24.bin"/><Relationship Id="rId2" Type="http://schemas.openxmlformats.org/officeDocument/2006/relationships/image" Target="../media/image24.wmf"/><Relationship Id="rId11" Type="http://schemas.openxmlformats.org/officeDocument/2006/relationships/notesSlide" Target="../notesSlides/notesSlide8.xml"/><Relationship Id="rId10" Type="http://schemas.openxmlformats.org/officeDocument/2006/relationships/vmlDrawing" Target="../drawings/vmlDrawing3.vml"/><Relationship Id="rId1" Type="http://schemas.openxmlformats.org/officeDocument/2006/relationships/oleObject" Target="../embeddings/oleObject23.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alphaModFix amt="5000"/>
          </a:blip>
          <a:stretch>
            <a:fillRect/>
          </a:stretch>
        </p:blipFill>
        <p:spPr>
          <a:xfrm>
            <a:off x="5788681" y="729128"/>
            <a:ext cx="7542908" cy="7576884"/>
          </a:xfrm>
          <a:prstGeom prst="rect">
            <a:avLst/>
          </a:prstGeom>
        </p:spPr>
      </p:pic>
      <p:sp>
        <p:nvSpPr>
          <p:cNvPr id="4" name="文本框 3"/>
          <p:cNvSpPr txBox="1"/>
          <p:nvPr/>
        </p:nvSpPr>
        <p:spPr>
          <a:xfrm>
            <a:off x="332597" y="1809501"/>
            <a:ext cx="11685230" cy="2004010"/>
          </a:xfrm>
          <a:prstGeom prst="rect">
            <a:avLst/>
          </a:prstGeom>
          <a:noFill/>
        </p:spPr>
        <p:txBody>
          <a:bodyPr wrap="square" rtlCol="0">
            <a:spAutoFit/>
          </a:bodyPr>
          <a:lstStyle/>
          <a:p>
            <a:pPr algn="ctr">
              <a:lnSpc>
                <a:spcPct val="150000"/>
              </a:lnSpc>
            </a:pPr>
            <a:r>
              <a:rPr lang="zh-CN" altLang="en-US" sz="4400" b="1" dirty="0">
                <a:solidFill>
                  <a:schemeClr val="accent1">
                    <a:lumMod val="50000"/>
                  </a:schemeClr>
                </a:solidFill>
                <a:latin typeface="微软雅黑" panose="020B0503020204020204" pitchFamily="34" charset="-122"/>
                <a:ea typeface="微软雅黑" panose="020B0503020204020204" pitchFamily="34" charset="-122"/>
              </a:rPr>
              <a:t>针对射频指纹识别白盒对抗样本攻击的</a:t>
            </a:r>
            <a:endParaRPr lang="en-US" altLang="zh-CN" sz="4400" b="1" dirty="0">
              <a:solidFill>
                <a:schemeClr val="accent1">
                  <a:lumMod val="5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4400" b="1" dirty="0">
                <a:solidFill>
                  <a:schemeClr val="accent1">
                    <a:lumMod val="50000"/>
                  </a:schemeClr>
                </a:solidFill>
                <a:latin typeface="微软雅黑" panose="020B0503020204020204" pitchFamily="34" charset="-122"/>
                <a:ea typeface="微软雅黑" panose="020B0503020204020204" pitchFamily="34" charset="-122"/>
              </a:rPr>
              <a:t>模型鲁棒性提升方法</a:t>
            </a:r>
            <a:endParaRPr lang="zh-CN" altLang="en-US" sz="4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468690" y="5492062"/>
            <a:ext cx="3064119" cy="581057"/>
          </a:xfrm>
          <a:prstGeom prst="rect">
            <a:avLst/>
          </a:prstGeom>
          <a:noFill/>
        </p:spPr>
        <p:txBody>
          <a:bodyPr wrap="square" rtlCol="0">
            <a:spAutoFit/>
          </a:bodyPr>
          <a:lstStyle/>
          <a:p>
            <a:pPr algn="ctr">
              <a:lnSpc>
                <a:spcPct val="150000"/>
              </a:lnSpc>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2025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年 </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11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月 </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17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日 </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graphicFrame>
        <p:nvGraphicFramePr>
          <p:cNvPr id="8" name="表格 7"/>
          <p:cNvGraphicFramePr>
            <a:graphicFrameLocks noGrp="1"/>
          </p:cNvGraphicFramePr>
          <p:nvPr/>
        </p:nvGraphicFramePr>
        <p:xfrm>
          <a:off x="2111212" y="5040921"/>
          <a:ext cx="8128000" cy="518160"/>
        </p:xfrm>
        <a:graphic>
          <a:graphicData uri="http://schemas.openxmlformats.org/drawingml/2006/table">
            <a:tbl>
              <a:tblPr firstRow="1" bandRow="1">
                <a:tableStyleId>{5C22544A-7EE6-4342-B048-85BDC9FD1C3A}</a:tableStyleId>
              </a:tblPr>
              <a:tblGrid>
                <a:gridCol w="4064000"/>
                <a:gridCol w="4064000"/>
              </a:tblGrid>
              <a:tr h="370840">
                <a:tc>
                  <a:txBody>
                    <a:bodyPr/>
                    <a:lstStyle/>
                    <a:p>
                      <a:pPr algn="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汇报人： </a:t>
                      </a:r>
                      <a:endParaRPr lang="zh-CN" altLang="en-US" sz="28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zh-CN" altLang="en-US" sz="2800" b="1" kern="1200" dirty="0">
                          <a:solidFill>
                            <a:schemeClr val="accent1">
                              <a:lumMod val="50000"/>
                            </a:schemeClr>
                          </a:solidFill>
                          <a:latin typeface="微软雅黑" panose="020B0503020204020204" pitchFamily="34" charset="-122"/>
                          <a:ea typeface="微软雅黑" panose="020B0503020204020204" pitchFamily="34" charset="-122"/>
                          <a:cs typeface="+mn-cs"/>
                        </a:rPr>
                        <a:t>侯毓真</a:t>
                      </a:r>
                      <a:endParaRPr lang="zh-CN" altLang="en-US" sz="2800" b="1" kern="1200" dirty="0">
                        <a:solidFill>
                          <a:schemeClr val="accent1">
                            <a:lumMod val="50000"/>
                          </a:schemeClr>
                        </a:solidFill>
                        <a:latin typeface="微软雅黑" panose="020B0503020204020204" pitchFamily="34" charset="-122"/>
                        <a:ea typeface="微软雅黑" panose="020B0503020204020204" pitchFamily="34" charset="-122"/>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3" name="图片 2"/>
          <p:cNvPicPr>
            <a:picLocks noChangeAspect="1"/>
          </p:cNvPicPr>
          <p:nvPr/>
        </p:nvPicPr>
        <p:blipFill>
          <a:blip r:embed="rId2">
            <a:clrChange>
              <a:clrFrom>
                <a:srgbClr val="FFFFFF"/>
              </a:clrFrom>
              <a:clrTo>
                <a:srgbClr val="FFFFFF">
                  <a:alpha val="0"/>
                </a:srgbClr>
              </a:clrTo>
            </a:clrChange>
          </a:blip>
          <a:stretch>
            <a:fillRect/>
          </a:stretch>
        </p:blipFill>
        <p:spPr>
          <a:xfrm>
            <a:off x="9505526" y="120573"/>
            <a:ext cx="2408767" cy="700483"/>
          </a:xfrm>
          <a:prstGeom prst="rect">
            <a:avLst/>
          </a:prstGeom>
        </p:spPr>
      </p:pic>
      <p:pic>
        <p:nvPicPr>
          <p:cNvPr id="5" name="图片 4"/>
          <p:cNvPicPr>
            <a:picLocks noChangeAspect="1"/>
          </p:cNvPicPr>
          <p:nvPr/>
        </p:nvPicPr>
        <p:blipFill rotWithShape="1">
          <a:blip r:embed="rId3">
            <a:clrChange>
              <a:clrFrom>
                <a:srgbClr val="FFFFFF"/>
              </a:clrFrom>
              <a:clrTo>
                <a:srgbClr val="FFFFFF">
                  <a:alpha val="0"/>
                </a:srgbClr>
              </a:clrTo>
            </a:clrChange>
          </a:blip>
          <a:srcRect l="8187" t="14763" r="12838" b="15629"/>
          <a:stretch>
            <a:fillRect/>
          </a:stretch>
        </p:blipFill>
        <p:spPr>
          <a:xfrm>
            <a:off x="7273343" y="117936"/>
            <a:ext cx="2113973" cy="703120"/>
          </a:xfrm>
          <a:prstGeom prst="rect">
            <a:avLst/>
          </a:prstGeom>
        </p:spPr>
      </p:pic>
      <p:sp>
        <p:nvSpPr>
          <p:cNvPr id="10" name="标题 15"/>
          <p:cNvSpPr>
            <a:spLocks noGrp="1"/>
          </p:cNvSpPr>
          <p:nvPr>
            <p:ph type="title"/>
          </p:nvPr>
        </p:nvSpPr>
        <p:spPr>
          <a:xfrm>
            <a:off x="642389" y="196273"/>
            <a:ext cx="2461029" cy="730249"/>
          </a:xfrm>
        </p:spPr>
        <p:txBody>
          <a:bodyPr>
            <a:normAutofit/>
          </a:bodyPr>
          <a:lstStyle/>
          <a:p>
            <a:r>
              <a:rPr lang="zh-CN" altLang="en-US" dirty="0"/>
              <a:t>组会</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研究方法一</a:t>
            </a:r>
            <a:endParaRPr lang="zh-CN" altLang="en-US" dirty="0"/>
          </a:p>
        </p:txBody>
      </p:sp>
      <p:sp>
        <p:nvSpPr>
          <p:cNvPr id="3" name="灯片编号占位符 2"/>
          <p:cNvSpPr>
            <a:spLocks noGrp="1"/>
          </p:cNvSpPr>
          <p:nvPr>
            <p:ph type="sldNum" sz="quarter" idx="10"/>
          </p:nvPr>
        </p:nvSpPr>
        <p:spPr/>
        <p:txBody>
          <a:bodyPr/>
          <a:lstStyle/>
          <a:p>
            <a:r>
              <a:rPr lang="en-US" altLang="zh-CN" dirty="0"/>
              <a:t>10</a:t>
            </a:r>
            <a:endParaRPr lang="zh-CN" altLang="en-US" dirty="0"/>
          </a:p>
        </p:txBody>
      </p:sp>
      <p:sp>
        <p:nvSpPr>
          <p:cNvPr id="6" name="文本框 5"/>
          <p:cNvSpPr txBox="1"/>
          <p:nvPr/>
        </p:nvSpPr>
        <p:spPr>
          <a:xfrm>
            <a:off x="614680" y="1023263"/>
            <a:ext cx="6642100"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从消除训练干扰出发 </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建立消除对抗干扰的去噪框架</a:t>
            </a:r>
            <a:endParaRPr lang="en-US" altLang="zh-CN" sz="2000" b="1" dirty="0">
              <a:latin typeface="黑体" panose="02010609060101010101" pitchFamily="49" charset="-122"/>
              <a:ea typeface="黑体" panose="02010609060101010101" pitchFamily="49" charset="-122"/>
            </a:endParaRPr>
          </a:p>
        </p:txBody>
      </p:sp>
      <p:grpSp>
        <p:nvGrpSpPr>
          <p:cNvPr id="275" name="组合 274"/>
          <p:cNvGrpSpPr/>
          <p:nvPr/>
        </p:nvGrpSpPr>
        <p:grpSpPr>
          <a:xfrm>
            <a:off x="0" y="1846807"/>
            <a:ext cx="5517972" cy="3384944"/>
            <a:chOff x="350465" y="2190962"/>
            <a:chExt cx="5517972" cy="3384944"/>
          </a:xfrm>
        </p:grpSpPr>
        <p:grpSp>
          <p:nvGrpSpPr>
            <p:cNvPr id="91" name="组合 90"/>
            <p:cNvGrpSpPr/>
            <p:nvPr/>
          </p:nvGrpSpPr>
          <p:grpSpPr>
            <a:xfrm>
              <a:off x="350465" y="2190962"/>
              <a:ext cx="5517972" cy="2844785"/>
              <a:chOff x="2284226" y="1257395"/>
              <a:chExt cx="5517972" cy="2844785"/>
            </a:xfrm>
          </p:grpSpPr>
          <p:sp>
            <p:nvSpPr>
              <p:cNvPr id="92" name="对话气泡: 圆角矩形 91"/>
              <p:cNvSpPr/>
              <p:nvPr/>
            </p:nvSpPr>
            <p:spPr>
              <a:xfrm>
                <a:off x="5644824" y="2696051"/>
                <a:ext cx="1965025" cy="1307011"/>
              </a:xfrm>
              <a:prstGeom prst="wedgeRoundRectCallout">
                <a:avLst>
                  <a:gd name="adj1" fmla="val -54972"/>
                  <a:gd name="adj2" fmla="val 14998"/>
                  <a:gd name="adj3" fmla="val 16667"/>
                </a:avLst>
              </a:prstGeom>
              <a:solidFill>
                <a:schemeClr val="accent6">
                  <a:lumMod val="20000"/>
                  <a:lumOff val="8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3" name="思想气泡: 云 92"/>
              <p:cNvSpPr/>
              <p:nvPr/>
            </p:nvSpPr>
            <p:spPr>
              <a:xfrm>
                <a:off x="2813772" y="1823471"/>
                <a:ext cx="2010835" cy="1469809"/>
              </a:xfrm>
              <a:prstGeom prst="cloudCallout">
                <a:avLst>
                  <a:gd name="adj1" fmla="val -28457"/>
                  <a:gd name="adj2" fmla="val 66537"/>
                </a:avLst>
              </a:prstGeom>
              <a:solidFill>
                <a:schemeClr val="accent2">
                  <a:lumMod val="20000"/>
                  <a:lumOff val="8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94" name="矩形: 圆角 93"/>
              <p:cNvSpPr/>
              <p:nvPr/>
            </p:nvSpPr>
            <p:spPr>
              <a:xfrm>
                <a:off x="3555731" y="1953507"/>
                <a:ext cx="832117" cy="1035005"/>
              </a:xfrm>
              <a:prstGeom prst="roundRect">
                <a:avLst>
                  <a:gd name="adj" fmla="val 3535"/>
                </a:avLst>
              </a:prstGeom>
              <a:solidFill>
                <a:schemeClr val="accent2">
                  <a:lumMod val="60000"/>
                  <a:lumOff val="40000"/>
                  <a:alpha val="51000"/>
                </a:schemeClr>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95" name="组合 94"/>
              <p:cNvGrpSpPr/>
              <p:nvPr/>
            </p:nvGrpSpPr>
            <p:grpSpPr>
              <a:xfrm>
                <a:off x="6685472" y="2851926"/>
                <a:ext cx="838624" cy="915141"/>
                <a:chOff x="5281523" y="2966343"/>
                <a:chExt cx="912616" cy="995884"/>
              </a:xfrm>
            </p:grpSpPr>
            <p:grpSp>
              <p:nvGrpSpPr>
                <p:cNvPr id="219" name="组合 218"/>
                <p:cNvGrpSpPr/>
                <p:nvPr/>
              </p:nvGrpSpPr>
              <p:grpSpPr>
                <a:xfrm>
                  <a:off x="5829398" y="3066391"/>
                  <a:ext cx="171948" cy="815167"/>
                  <a:chOff x="5829398" y="3066391"/>
                  <a:chExt cx="171948" cy="815167"/>
                </a:xfrm>
              </p:grpSpPr>
              <p:cxnSp>
                <p:nvCxnSpPr>
                  <p:cNvPr id="254" name="Google Shape;9904;p139"/>
                  <p:cNvCxnSpPr/>
                  <p:nvPr/>
                </p:nvCxnSpPr>
                <p:spPr>
                  <a:xfrm rot="10800000">
                    <a:off x="5830617" y="3482833"/>
                    <a:ext cx="170729" cy="26318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5" name="Google Shape;9905;p139"/>
                  <p:cNvCxnSpPr/>
                  <p:nvPr/>
                </p:nvCxnSpPr>
                <p:spPr>
                  <a:xfrm rot="10800000">
                    <a:off x="5830617" y="3687559"/>
                    <a:ext cx="170729" cy="5846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6" name="Google Shape;9906;p139"/>
                  <p:cNvCxnSpPr/>
                  <p:nvPr/>
                </p:nvCxnSpPr>
                <p:spPr>
                  <a:xfrm rot="10800000">
                    <a:off x="5829398" y="3278069"/>
                    <a:ext cx="171948" cy="4679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7" name="Google Shape;9907;p139"/>
                  <p:cNvCxnSpPr/>
                  <p:nvPr/>
                </p:nvCxnSpPr>
                <p:spPr>
                  <a:xfrm rot="10800000" flipV="1">
                    <a:off x="5830617" y="3553512"/>
                    <a:ext cx="166399" cy="13404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8" name="Google Shape;9908;p139"/>
                  <p:cNvCxnSpPr/>
                  <p:nvPr/>
                </p:nvCxnSpPr>
                <p:spPr>
                  <a:xfrm rot="10800000">
                    <a:off x="5830617" y="3482834"/>
                    <a:ext cx="166399" cy="7067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9" name="Google Shape;9909;p139"/>
                  <p:cNvCxnSpPr/>
                  <p:nvPr/>
                </p:nvCxnSpPr>
                <p:spPr>
                  <a:xfrm rot="10800000">
                    <a:off x="5829398" y="3278069"/>
                    <a:ext cx="167618" cy="27544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0" name="Google Shape;9910;p139"/>
                  <p:cNvCxnSpPr/>
                  <p:nvPr/>
                </p:nvCxnSpPr>
                <p:spPr>
                  <a:xfrm rot="10800000" flipV="1">
                    <a:off x="5830617" y="3349317"/>
                    <a:ext cx="170729" cy="33824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1" name="Google Shape;9911;p139"/>
                  <p:cNvCxnSpPr/>
                  <p:nvPr/>
                </p:nvCxnSpPr>
                <p:spPr>
                  <a:xfrm rot="10800000" flipV="1">
                    <a:off x="5830617" y="3349317"/>
                    <a:ext cx="170729" cy="13351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2" name="Google Shape;9912;p139"/>
                  <p:cNvCxnSpPr/>
                  <p:nvPr/>
                </p:nvCxnSpPr>
                <p:spPr>
                  <a:xfrm rot="10800000">
                    <a:off x="5829398" y="3278069"/>
                    <a:ext cx="171948" cy="7124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3" name="Google Shape;9923;p139"/>
                  <p:cNvCxnSpPr/>
                  <p:nvPr/>
                </p:nvCxnSpPr>
                <p:spPr>
                  <a:xfrm rot="10800000" flipV="1">
                    <a:off x="5830617" y="3746020"/>
                    <a:ext cx="170729" cy="13553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4" name="Google Shape;9924;p139"/>
                  <p:cNvCxnSpPr/>
                  <p:nvPr/>
                </p:nvCxnSpPr>
                <p:spPr>
                  <a:xfrm rot="10800000" flipV="1">
                    <a:off x="5830617" y="3553512"/>
                    <a:ext cx="166399" cy="32804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5" name="Google Shape;9925;p139"/>
                  <p:cNvCxnSpPr/>
                  <p:nvPr/>
                </p:nvCxnSpPr>
                <p:spPr>
                  <a:xfrm rot="10800000" flipV="1">
                    <a:off x="5830617" y="3349317"/>
                    <a:ext cx="170729" cy="53224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6" name="Google Shape;9930;p139"/>
                  <p:cNvCxnSpPr/>
                  <p:nvPr/>
                </p:nvCxnSpPr>
                <p:spPr>
                  <a:xfrm rot="10800000">
                    <a:off x="5830617" y="3066391"/>
                    <a:ext cx="166399" cy="48712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7" name="Google Shape;9931;p139"/>
                  <p:cNvCxnSpPr/>
                  <p:nvPr/>
                </p:nvCxnSpPr>
                <p:spPr>
                  <a:xfrm rot="10800000">
                    <a:off x="5830617" y="3066391"/>
                    <a:ext cx="166399" cy="48712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8" name="Google Shape;9932;p139"/>
                  <p:cNvCxnSpPr/>
                  <p:nvPr/>
                </p:nvCxnSpPr>
                <p:spPr>
                  <a:xfrm rot="10800000">
                    <a:off x="5830617" y="3066391"/>
                    <a:ext cx="170729" cy="679629"/>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9" name="Google Shape;9953;p139"/>
                  <p:cNvCxnSpPr/>
                  <p:nvPr/>
                </p:nvCxnSpPr>
                <p:spPr>
                  <a:xfrm rot="10800000" flipV="1">
                    <a:off x="5830617" y="3148387"/>
                    <a:ext cx="170729" cy="73317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0" name="Google Shape;9953;p139"/>
                  <p:cNvCxnSpPr/>
                  <p:nvPr/>
                </p:nvCxnSpPr>
                <p:spPr>
                  <a:xfrm rot="10800000" flipV="1">
                    <a:off x="5830617" y="3148387"/>
                    <a:ext cx="170729" cy="53917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1" name="Google Shape;9953;p139"/>
                  <p:cNvCxnSpPr/>
                  <p:nvPr/>
                </p:nvCxnSpPr>
                <p:spPr>
                  <a:xfrm rot="10800000" flipV="1">
                    <a:off x="5830617" y="3148387"/>
                    <a:ext cx="170729" cy="33444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2" name="Google Shape;9953;p139"/>
                  <p:cNvCxnSpPr/>
                  <p:nvPr/>
                </p:nvCxnSpPr>
                <p:spPr>
                  <a:xfrm rot="10800000">
                    <a:off x="5830617" y="3066391"/>
                    <a:ext cx="170729" cy="8199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3" name="Google Shape;9953;p139"/>
                  <p:cNvCxnSpPr/>
                  <p:nvPr/>
                </p:nvCxnSpPr>
                <p:spPr>
                  <a:xfrm rot="10800000" flipV="1">
                    <a:off x="5829398" y="3148387"/>
                    <a:ext cx="171948" cy="12968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20" name="组合 219"/>
                <p:cNvGrpSpPr/>
                <p:nvPr/>
              </p:nvGrpSpPr>
              <p:grpSpPr>
                <a:xfrm>
                  <a:off x="5281523" y="2966343"/>
                  <a:ext cx="912616" cy="995884"/>
                  <a:chOff x="5281523" y="2966343"/>
                  <a:chExt cx="912616" cy="995884"/>
                </a:xfrm>
              </p:grpSpPr>
              <p:sp>
                <p:nvSpPr>
                  <p:cNvPr id="221" name="Google Shape;9898;p139"/>
                  <p:cNvSpPr/>
                  <p:nvPr/>
                </p:nvSpPr>
                <p:spPr>
                  <a:xfrm>
                    <a:off x="5285853" y="3291623"/>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ts val="0"/>
                      </a:spcBef>
                      <a:spcAft>
                        <a:spcPts val="0"/>
                      </a:spcAft>
                      <a:buNone/>
                    </a:pPr>
                    <a:endParaRPr>
                      <a:solidFill>
                        <a:srgbClr val="666666"/>
                      </a:solidFill>
                    </a:endParaRPr>
                  </a:p>
                </p:txBody>
              </p:sp>
              <p:sp>
                <p:nvSpPr>
                  <p:cNvPr id="222" name="Google Shape;9899;p139"/>
                  <p:cNvSpPr/>
                  <p:nvPr/>
                </p:nvSpPr>
                <p:spPr>
                  <a:xfrm>
                    <a:off x="5281523" y="3495818"/>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ts val="0"/>
                      </a:spcBef>
                      <a:spcAft>
                        <a:spcPts val="0"/>
                      </a:spcAft>
                      <a:buNone/>
                    </a:pPr>
                    <a:endParaRPr>
                      <a:solidFill>
                        <a:srgbClr val="666666"/>
                      </a:solidFill>
                    </a:endParaRPr>
                  </a:p>
                </p:txBody>
              </p:sp>
              <p:sp>
                <p:nvSpPr>
                  <p:cNvPr id="223" name="Google Shape;9900;p139"/>
                  <p:cNvSpPr/>
                  <p:nvPr/>
                </p:nvSpPr>
                <p:spPr>
                  <a:xfrm>
                    <a:off x="5281523" y="3099116"/>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ts val="0"/>
                      </a:spcBef>
                      <a:spcAft>
                        <a:spcPts val="0"/>
                      </a:spcAft>
                      <a:buNone/>
                    </a:pPr>
                    <a:endParaRPr>
                      <a:solidFill>
                        <a:srgbClr val="666666"/>
                      </a:solidFill>
                    </a:endParaRPr>
                  </a:p>
                </p:txBody>
              </p:sp>
              <p:sp>
                <p:nvSpPr>
                  <p:cNvPr id="224" name="Google Shape;9901;p139"/>
                  <p:cNvSpPr/>
                  <p:nvPr/>
                </p:nvSpPr>
                <p:spPr>
                  <a:xfrm>
                    <a:off x="5640934" y="3365067"/>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ts val="0"/>
                      </a:spcBef>
                      <a:spcAft>
                        <a:spcPts val="0"/>
                      </a:spcAft>
                      <a:buNone/>
                    </a:pPr>
                    <a:endParaRPr>
                      <a:solidFill>
                        <a:srgbClr val="666666"/>
                      </a:solidFill>
                    </a:endParaRPr>
                  </a:p>
                </p:txBody>
              </p:sp>
              <p:sp>
                <p:nvSpPr>
                  <p:cNvPr id="225" name="Google Shape;9902;p139"/>
                  <p:cNvSpPr/>
                  <p:nvPr/>
                </p:nvSpPr>
                <p:spPr>
                  <a:xfrm>
                    <a:off x="5642153" y="3569832"/>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None/>
                    </a:pPr>
                    <a:endParaRPr>
                      <a:solidFill>
                        <a:srgbClr val="666666"/>
                      </a:solidFill>
                    </a:endParaRPr>
                  </a:p>
                </p:txBody>
              </p:sp>
              <p:sp>
                <p:nvSpPr>
                  <p:cNvPr id="226" name="Google Shape;9903;p139"/>
                  <p:cNvSpPr/>
                  <p:nvPr/>
                </p:nvSpPr>
                <p:spPr>
                  <a:xfrm>
                    <a:off x="5640934" y="3160342"/>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ts val="0"/>
                      </a:spcBef>
                      <a:spcAft>
                        <a:spcPts val="0"/>
                      </a:spcAft>
                      <a:buNone/>
                    </a:pPr>
                    <a:endParaRPr>
                      <a:solidFill>
                        <a:srgbClr val="666666"/>
                      </a:solidFill>
                    </a:endParaRPr>
                  </a:p>
                </p:txBody>
              </p:sp>
              <p:cxnSp>
                <p:nvCxnSpPr>
                  <p:cNvPr id="227" name="Google Shape;9904;p139"/>
                  <p:cNvCxnSpPr>
                    <a:stCxn id="223" idx="6"/>
                    <a:endCxn id="224" idx="2"/>
                  </p:cNvCxnSpPr>
                  <p:nvPr/>
                </p:nvCxnSpPr>
                <p:spPr>
                  <a:xfrm>
                    <a:off x="5470205" y="3189474"/>
                    <a:ext cx="170729" cy="26595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8" name="Google Shape;9905;p139"/>
                  <p:cNvCxnSpPr>
                    <a:stCxn id="223" idx="6"/>
                    <a:endCxn id="226" idx="2"/>
                  </p:cNvCxnSpPr>
                  <p:nvPr/>
                </p:nvCxnSpPr>
                <p:spPr>
                  <a:xfrm>
                    <a:off x="5470205" y="3189474"/>
                    <a:ext cx="170729" cy="6122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9" name="Google Shape;9906;p139"/>
                  <p:cNvCxnSpPr>
                    <a:stCxn id="223" idx="6"/>
                    <a:endCxn id="225" idx="2"/>
                  </p:cNvCxnSpPr>
                  <p:nvPr/>
                </p:nvCxnSpPr>
                <p:spPr>
                  <a:xfrm>
                    <a:off x="5470205" y="3189474"/>
                    <a:ext cx="171948" cy="47071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0" name="Google Shape;9907;p139"/>
                  <p:cNvCxnSpPr>
                    <a:stCxn id="221" idx="6"/>
                    <a:endCxn id="226" idx="2"/>
                  </p:cNvCxnSpPr>
                  <p:nvPr/>
                </p:nvCxnSpPr>
                <p:spPr>
                  <a:xfrm flipV="1">
                    <a:off x="5474535" y="3250700"/>
                    <a:ext cx="166399" cy="13128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1" name="Google Shape;9908;p139"/>
                  <p:cNvCxnSpPr>
                    <a:stCxn id="221" idx="6"/>
                    <a:endCxn id="224" idx="2"/>
                  </p:cNvCxnSpPr>
                  <p:nvPr/>
                </p:nvCxnSpPr>
                <p:spPr>
                  <a:xfrm>
                    <a:off x="5474535" y="3381982"/>
                    <a:ext cx="166399" cy="7344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2" name="Google Shape;9909;p139"/>
                  <p:cNvCxnSpPr>
                    <a:stCxn id="221" idx="6"/>
                    <a:endCxn id="225" idx="2"/>
                  </p:cNvCxnSpPr>
                  <p:nvPr/>
                </p:nvCxnSpPr>
                <p:spPr>
                  <a:xfrm>
                    <a:off x="5474535" y="3381982"/>
                    <a:ext cx="167618" cy="27820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3" name="Google Shape;9910;p139"/>
                  <p:cNvCxnSpPr>
                    <a:stCxn id="222" idx="6"/>
                    <a:endCxn id="226" idx="2"/>
                  </p:cNvCxnSpPr>
                  <p:nvPr/>
                </p:nvCxnSpPr>
                <p:spPr>
                  <a:xfrm flipV="1">
                    <a:off x="5470205" y="3250700"/>
                    <a:ext cx="170729" cy="33547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4" name="Google Shape;9911;p139"/>
                  <p:cNvCxnSpPr>
                    <a:stCxn id="222" idx="6"/>
                    <a:endCxn id="224" idx="2"/>
                  </p:cNvCxnSpPr>
                  <p:nvPr/>
                </p:nvCxnSpPr>
                <p:spPr>
                  <a:xfrm flipV="1">
                    <a:off x="5470205" y="3455426"/>
                    <a:ext cx="170729" cy="1307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5" name="Google Shape;9912;p139"/>
                  <p:cNvCxnSpPr>
                    <a:stCxn id="222" idx="6"/>
                    <a:endCxn id="225" idx="2"/>
                  </p:cNvCxnSpPr>
                  <p:nvPr/>
                </p:nvCxnSpPr>
                <p:spPr>
                  <a:xfrm>
                    <a:off x="5470205" y="3586177"/>
                    <a:ext cx="171948" cy="7401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36" name="Google Shape;9922;p139"/>
                  <p:cNvSpPr/>
                  <p:nvPr/>
                </p:nvSpPr>
                <p:spPr>
                  <a:xfrm>
                    <a:off x="5640934" y="2966343"/>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ts val="0"/>
                      </a:spcBef>
                      <a:spcAft>
                        <a:spcPts val="0"/>
                      </a:spcAft>
                      <a:buNone/>
                    </a:pPr>
                    <a:endParaRPr>
                      <a:solidFill>
                        <a:srgbClr val="666666"/>
                      </a:solidFill>
                    </a:endParaRPr>
                  </a:p>
                </p:txBody>
              </p:sp>
              <p:cxnSp>
                <p:nvCxnSpPr>
                  <p:cNvPr id="237" name="Google Shape;9923;p139"/>
                  <p:cNvCxnSpPr>
                    <a:stCxn id="223" idx="6"/>
                    <a:endCxn id="236" idx="2"/>
                  </p:cNvCxnSpPr>
                  <p:nvPr/>
                </p:nvCxnSpPr>
                <p:spPr>
                  <a:xfrm flipV="1">
                    <a:off x="5470205" y="3056702"/>
                    <a:ext cx="170729" cy="13277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8" name="Google Shape;9924;p139"/>
                  <p:cNvCxnSpPr>
                    <a:stCxn id="221" idx="6"/>
                    <a:endCxn id="236" idx="2"/>
                  </p:cNvCxnSpPr>
                  <p:nvPr/>
                </p:nvCxnSpPr>
                <p:spPr>
                  <a:xfrm flipV="1">
                    <a:off x="5474535" y="3056702"/>
                    <a:ext cx="166399" cy="32528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9" name="Google Shape;9925;p139"/>
                  <p:cNvCxnSpPr>
                    <a:stCxn id="222" idx="6"/>
                    <a:endCxn id="236" idx="2"/>
                  </p:cNvCxnSpPr>
                  <p:nvPr/>
                </p:nvCxnSpPr>
                <p:spPr>
                  <a:xfrm flipV="1">
                    <a:off x="5470205" y="3056702"/>
                    <a:ext cx="170729" cy="52947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40" name="Google Shape;9928;p139"/>
                  <p:cNvSpPr/>
                  <p:nvPr/>
                </p:nvSpPr>
                <p:spPr>
                  <a:xfrm>
                    <a:off x="5640934" y="3781510"/>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None/>
                    </a:pPr>
                    <a:endParaRPr dirty="0">
                      <a:solidFill>
                        <a:srgbClr val="666666"/>
                      </a:solidFill>
                    </a:endParaRPr>
                  </a:p>
                </p:txBody>
              </p:sp>
              <p:cxnSp>
                <p:nvCxnSpPr>
                  <p:cNvPr id="241" name="Google Shape;9930;p139"/>
                  <p:cNvCxnSpPr>
                    <a:stCxn id="221" idx="6"/>
                    <a:endCxn id="240" idx="2"/>
                  </p:cNvCxnSpPr>
                  <p:nvPr/>
                </p:nvCxnSpPr>
                <p:spPr>
                  <a:xfrm>
                    <a:off x="5474535" y="3381982"/>
                    <a:ext cx="166399" cy="48988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2" name="Google Shape;9931;p139"/>
                  <p:cNvCxnSpPr>
                    <a:stCxn id="221" idx="6"/>
                    <a:endCxn id="240" idx="2"/>
                  </p:cNvCxnSpPr>
                  <p:nvPr/>
                </p:nvCxnSpPr>
                <p:spPr>
                  <a:xfrm>
                    <a:off x="5474535" y="3381982"/>
                    <a:ext cx="166399" cy="48988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3" name="Google Shape;9932;p139"/>
                  <p:cNvCxnSpPr>
                    <a:stCxn id="223" idx="6"/>
                    <a:endCxn id="240" idx="2"/>
                  </p:cNvCxnSpPr>
                  <p:nvPr/>
                </p:nvCxnSpPr>
                <p:spPr>
                  <a:xfrm>
                    <a:off x="5470205" y="3189474"/>
                    <a:ext cx="170729" cy="68239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44" name="Google Shape;9948;p139"/>
                  <p:cNvSpPr/>
                  <p:nvPr/>
                </p:nvSpPr>
                <p:spPr>
                  <a:xfrm>
                    <a:off x="5281523" y="3696749"/>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ts val="0"/>
                      </a:spcBef>
                      <a:spcAft>
                        <a:spcPts val="0"/>
                      </a:spcAft>
                      <a:buNone/>
                    </a:pPr>
                    <a:endParaRPr>
                      <a:solidFill>
                        <a:srgbClr val="666666"/>
                      </a:solidFill>
                    </a:endParaRPr>
                  </a:p>
                </p:txBody>
              </p:sp>
              <p:cxnSp>
                <p:nvCxnSpPr>
                  <p:cNvPr id="245" name="Google Shape;9953;p139"/>
                  <p:cNvCxnSpPr>
                    <a:stCxn id="244" idx="6"/>
                    <a:endCxn id="236" idx="2"/>
                  </p:cNvCxnSpPr>
                  <p:nvPr/>
                </p:nvCxnSpPr>
                <p:spPr>
                  <a:xfrm flipV="1">
                    <a:off x="5470205" y="3056702"/>
                    <a:ext cx="170729" cy="73040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6" name="Google Shape;9953;p139"/>
                  <p:cNvCxnSpPr>
                    <a:stCxn id="244" idx="6"/>
                    <a:endCxn id="226" idx="2"/>
                  </p:cNvCxnSpPr>
                  <p:nvPr/>
                </p:nvCxnSpPr>
                <p:spPr>
                  <a:xfrm flipV="1">
                    <a:off x="5470205" y="3250700"/>
                    <a:ext cx="170729" cy="53640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7" name="Google Shape;9953;p139"/>
                  <p:cNvCxnSpPr>
                    <a:stCxn id="244" idx="6"/>
                    <a:endCxn id="224" idx="2"/>
                  </p:cNvCxnSpPr>
                  <p:nvPr/>
                </p:nvCxnSpPr>
                <p:spPr>
                  <a:xfrm flipV="1">
                    <a:off x="5470205" y="3455426"/>
                    <a:ext cx="170729" cy="33168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8" name="Google Shape;9953;p139"/>
                  <p:cNvCxnSpPr>
                    <a:stCxn id="244" idx="6"/>
                    <a:endCxn id="240" idx="2"/>
                  </p:cNvCxnSpPr>
                  <p:nvPr/>
                </p:nvCxnSpPr>
                <p:spPr>
                  <a:xfrm>
                    <a:off x="5470205" y="3787107"/>
                    <a:ext cx="170729" cy="8476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9" name="Google Shape;9953;p139"/>
                  <p:cNvCxnSpPr>
                    <a:stCxn id="244" idx="6"/>
                    <a:endCxn id="225" idx="2"/>
                  </p:cNvCxnSpPr>
                  <p:nvPr/>
                </p:nvCxnSpPr>
                <p:spPr>
                  <a:xfrm flipV="1">
                    <a:off x="5470205" y="3660190"/>
                    <a:ext cx="171948" cy="12691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50" name="Google Shape;9898;p139"/>
                  <p:cNvSpPr/>
                  <p:nvPr/>
                </p:nvSpPr>
                <p:spPr>
                  <a:xfrm>
                    <a:off x="6005457" y="3275517"/>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ts val="0"/>
                      </a:spcBef>
                      <a:spcAft>
                        <a:spcPts val="0"/>
                      </a:spcAft>
                      <a:buNone/>
                    </a:pPr>
                    <a:endParaRPr>
                      <a:solidFill>
                        <a:srgbClr val="666666"/>
                      </a:solidFill>
                    </a:endParaRPr>
                  </a:p>
                </p:txBody>
              </p:sp>
              <p:sp>
                <p:nvSpPr>
                  <p:cNvPr id="251" name="Google Shape;9899;p139"/>
                  <p:cNvSpPr/>
                  <p:nvPr/>
                </p:nvSpPr>
                <p:spPr>
                  <a:xfrm>
                    <a:off x="6001127" y="3479712"/>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ts val="0"/>
                      </a:spcBef>
                      <a:spcAft>
                        <a:spcPts val="0"/>
                      </a:spcAft>
                      <a:buNone/>
                    </a:pPr>
                    <a:endParaRPr>
                      <a:solidFill>
                        <a:srgbClr val="666666"/>
                      </a:solidFill>
                    </a:endParaRPr>
                  </a:p>
                </p:txBody>
              </p:sp>
              <p:sp>
                <p:nvSpPr>
                  <p:cNvPr id="252" name="Google Shape;9900;p139"/>
                  <p:cNvSpPr/>
                  <p:nvPr/>
                </p:nvSpPr>
                <p:spPr>
                  <a:xfrm>
                    <a:off x="6001127" y="3083009"/>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ts val="0"/>
                      </a:spcBef>
                      <a:spcAft>
                        <a:spcPts val="0"/>
                      </a:spcAft>
                      <a:buNone/>
                    </a:pPr>
                    <a:endParaRPr>
                      <a:solidFill>
                        <a:srgbClr val="666666"/>
                      </a:solidFill>
                    </a:endParaRPr>
                  </a:p>
                </p:txBody>
              </p:sp>
              <p:sp>
                <p:nvSpPr>
                  <p:cNvPr id="253" name="Google Shape;9948;p139"/>
                  <p:cNvSpPr/>
                  <p:nvPr/>
                </p:nvSpPr>
                <p:spPr>
                  <a:xfrm>
                    <a:off x="6001127" y="3680642"/>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ts val="0"/>
                      </a:spcBef>
                      <a:spcAft>
                        <a:spcPts val="0"/>
                      </a:spcAft>
                      <a:buNone/>
                    </a:pPr>
                    <a:endParaRPr>
                      <a:solidFill>
                        <a:srgbClr val="666666"/>
                      </a:solidFill>
                    </a:endParaRPr>
                  </a:p>
                </p:txBody>
              </p:sp>
            </p:grpSp>
          </p:grpSp>
          <p:grpSp>
            <p:nvGrpSpPr>
              <p:cNvPr id="96" name="组合 95"/>
              <p:cNvGrpSpPr/>
              <p:nvPr/>
            </p:nvGrpSpPr>
            <p:grpSpPr>
              <a:xfrm>
                <a:off x="5737530" y="3005016"/>
                <a:ext cx="604146" cy="583071"/>
                <a:chOff x="4800600" y="3094038"/>
                <a:chExt cx="311849" cy="300970"/>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p:grpSpPr>
            <p:sp>
              <p:nvSpPr>
                <p:cNvPr id="216" name="矩形 215"/>
                <p:cNvSpPr/>
                <p:nvPr/>
              </p:nvSpPr>
              <p:spPr>
                <a:xfrm>
                  <a:off x="4800600" y="3094038"/>
                  <a:ext cx="241300" cy="241300"/>
                </a:xfrm>
                <a:prstGeom prst="rect">
                  <a:avLst/>
                </a:prstGeom>
                <a:grpFill/>
                <a:ln w="6350">
                  <a:solidFill>
                    <a:schemeClr val="accent5">
                      <a:lumMod val="60000"/>
                      <a:lumOff val="40000"/>
                    </a:schemeClr>
                  </a:solidFill>
                </a:ln>
                <a:effectLst>
                  <a:outerShdw blurRad="63500" sx="55000" sy="55000" algn="ctr"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7" name="矩形 216"/>
                <p:cNvSpPr/>
                <p:nvPr/>
              </p:nvSpPr>
              <p:spPr>
                <a:xfrm>
                  <a:off x="4832407" y="3120708"/>
                  <a:ext cx="241300" cy="241300"/>
                </a:xfrm>
                <a:prstGeom prst="rect">
                  <a:avLst/>
                </a:prstGeom>
                <a:grpFill/>
                <a:ln w="6350">
                  <a:solidFill>
                    <a:schemeClr val="accent5">
                      <a:lumMod val="60000"/>
                      <a:lumOff val="40000"/>
                    </a:schemeClr>
                  </a:solidFill>
                </a:ln>
                <a:effectLst>
                  <a:outerShdw blurRad="63500" sx="55000" sy="55000" algn="ctr"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8" name="矩形 217"/>
                <p:cNvSpPr/>
                <p:nvPr/>
              </p:nvSpPr>
              <p:spPr>
                <a:xfrm>
                  <a:off x="4871149" y="3153708"/>
                  <a:ext cx="241300" cy="241300"/>
                </a:xfrm>
                <a:prstGeom prst="rect">
                  <a:avLst/>
                </a:prstGeom>
                <a:grpFill/>
                <a:ln w="6350">
                  <a:solidFill>
                    <a:schemeClr val="accent5">
                      <a:lumMod val="60000"/>
                      <a:lumOff val="40000"/>
                    </a:schemeClr>
                  </a:solidFill>
                </a:ln>
                <a:effectLst>
                  <a:outerShdw blurRad="63500" sx="55000" sy="55000" algn="ctr"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7" name="文本框 7"/>
              <p:cNvSpPr txBox="1"/>
              <p:nvPr/>
            </p:nvSpPr>
            <p:spPr>
              <a:xfrm>
                <a:off x="5386812" y="3623992"/>
                <a:ext cx="141836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900" dirty="0">
                    <a:latin typeface="Times New Roman" panose="02020603050405020304" pitchFamily="18" charset="0"/>
                    <a:cs typeface="Times New Roman" panose="02020603050405020304" pitchFamily="18" charset="0"/>
                  </a:rPr>
                  <a:t>Image-like</a:t>
                </a:r>
                <a:endParaRPr lang="en-US" altLang="zh-CN" sz="900" dirty="0">
                  <a:latin typeface="Times New Roman" panose="02020603050405020304" pitchFamily="18" charset="0"/>
                  <a:cs typeface="Times New Roman" panose="02020603050405020304" pitchFamily="18" charset="0"/>
                </a:endParaRPr>
              </a:p>
              <a:p>
                <a:pPr algn="ctr"/>
                <a:r>
                  <a:rPr lang="en-US" altLang="zh-CN" sz="900" dirty="0">
                    <a:latin typeface="Times New Roman" panose="02020603050405020304" pitchFamily="18" charset="0"/>
                    <a:cs typeface="Times New Roman" panose="02020603050405020304" pitchFamily="18" charset="0"/>
                  </a:rPr>
                  <a:t>Input</a:t>
                </a:r>
                <a:endParaRPr lang="zh-CN" altLang="en-US" sz="900" dirty="0">
                  <a:latin typeface="Times New Roman" panose="02020603050405020304" pitchFamily="18" charset="0"/>
                  <a:cs typeface="Times New Roman" panose="02020603050405020304" pitchFamily="18" charset="0"/>
                </a:endParaRPr>
              </a:p>
            </p:txBody>
          </p:sp>
          <p:sp>
            <p:nvSpPr>
              <p:cNvPr id="98" name="文本框 8"/>
              <p:cNvSpPr txBox="1"/>
              <p:nvPr/>
            </p:nvSpPr>
            <p:spPr>
              <a:xfrm>
                <a:off x="6383829" y="3762493"/>
                <a:ext cx="1418369" cy="2308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900" dirty="0">
                    <a:latin typeface="Times New Roman" panose="02020603050405020304" pitchFamily="18" charset="0"/>
                    <a:cs typeface="Times New Roman" panose="02020603050405020304" pitchFamily="18" charset="0"/>
                  </a:rPr>
                  <a:t>DL network</a:t>
                </a:r>
                <a:endParaRPr lang="zh-CN" altLang="en-US" sz="900" dirty="0">
                  <a:latin typeface="Times New Roman" panose="02020603050405020304" pitchFamily="18" charset="0"/>
                  <a:cs typeface="Times New Roman" panose="02020603050405020304" pitchFamily="18" charset="0"/>
                </a:endParaRPr>
              </a:p>
            </p:txBody>
          </p:sp>
          <p:sp>
            <p:nvSpPr>
              <p:cNvPr id="99" name="文本框 10"/>
              <p:cNvSpPr txBox="1"/>
              <p:nvPr/>
            </p:nvSpPr>
            <p:spPr>
              <a:xfrm>
                <a:off x="5363816" y="2696051"/>
                <a:ext cx="1418369"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b="1" dirty="0">
                    <a:latin typeface="Times New Roman" panose="02020603050405020304" pitchFamily="18" charset="0"/>
                    <a:cs typeface="Times New Roman" panose="02020603050405020304" pitchFamily="18" charset="0"/>
                  </a:rPr>
                  <a:t>Defender</a:t>
                </a:r>
                <a:endParaRPr lang="zh-CN" altLang="en-US" sz="1200" b="1" dirty="0">
                  <a:latin typeface="Times New Roman" panose="02020603050405020304" pitchFamily="18" charset="0"/>
                  <a:cs typeface="Times New Roman" panose="02020603050405020304" pitchFamily="18" charset="0"/>
                </a:endParaRPr>
              </a:p>
            </p:txBody>
          </p:sp>
          <p:sp>
            <p:nvSpPr>
              <p:cNvPr id="100" name="箭头: 右 99"/>
              <p:cNvSpPr/>
              <p:nvPr/>
            </p:nvSpPr>
            <p:spPr>
              <a:xfrm>
                <a:off x="6416733" y="3257106"/>
                <a:ext cx="184908" cy="15858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01" name="图形 13"/>
              <p:cNvPicPr>
                <a:picLocks noChangeAspect="1"/>
              </p:cNvPicPr>
              <p:nvPr/>
            </p:nvPicPr>
            <p:blipFill>
              <a:blip r:embed="rId1">
                <a:duotone>
                  <a:prstClr val="black"/>
                  <a:schemeClr val="accent2">
                    <a:tint val="45000"/>
                    <a:satMod val="400000"/>
                  </a:schemeClr>
                </a:duotone>
                <a:lum contrast="20000"/>
                <a:extLst>
                  <a:ext uri="{96DAC541-7B7A-43D3-8B79-37D633B846F1}">
                    <asvg:svgBlip xmlns:asvg="http://schemas.microsoft.com/office/drawing/2016/SVG/main" r:embed="rId2"/>
                  </a:ext>
                </a:extLst>
              </a:blip>
              <a:stretch>
                <a:fillRect/>
              </a:stretch>
            </p:blipFill>
            <p:spPr>
              <a:xfrm>
                <a:off x="2756787" y="3404664"/>
                <a:ext cx="473248" cy="473244"/>
              </a:xfrm>
              <a:prstGeom prst="rect">
                <a:avLst/>
              </a:prstGeom>
            </p:spPr>
          </p:pic>
          <p:grpSp>
            <p:nvGrpSpPr>
              <p:cNvPr id="102" name="组合 101"/>
              <p:cNvGrpSpPr/>
              <p:nvPr/>
            </p:nvGrpSpPr>
            <p:grpSpPr>
              <a:xfrm>
                <a:off x="3621414" y="2173301"/>
                <a:ext cx="706133" cy="770561"/>
                <a:chOff x="5281523" y="2966343"/>
                <a:chExt cx="912616" cy="995884"/>
              </a:xfrm>
            </p:grpSpPr>
            <p:grpSp>
              <p:nvGrpSpPr>
                <p:cNvPr id="161" name="组合 160"/>
                <p:cNvGrpSpPr/>
                <p:nvPr/>
              </p:nvGrpSpPr>
              <p:grpSpPr>
                <a:xfrm>
                  <a:off x="5829398" y="3066391"/>
                  <a:ext cx="171948" cy="815167"/>
                  <a:chOff x="5829398" y="3066391"/>
                  <a:chExt cx="171948" cy="815167"/>
                </a:xfrm>
              </p:grpSpPr>
              <p:cxnSp>
                <p:nvCxnSpPr>
                  <p:cNvPr id="196" name="Google Shape;9904;p139"/>
                  <p:cNvCxnSpPr/>
                  <p:nvPr/>
                </p:nvCxnSpPr>
                <p:spPr>
                  <a:xfrm rot="10800000">
                    <a:off x="5830617" y="3482833"/>
                    <a:ext cx="170729" cy="26318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7" name="Google Shape;9905;p139"/>
                  <p:cNvCxnSpPr/>
                  <p:nvPr/>
                </p:nvCxnSpPr>
                <p:spPr>
                  <a:xfrm rot="10800000">
                    <a:off x="5830617" y="3687559"/>
                    <a:ext cx="170729" cy="5846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8" name="Google Shape;9906;p139"/>
                  <p:cNvCxnSpPr/>
                  <p:nvPr/>
                </p:nvCxnSpPr>
                <p:spPr>
                  <a:xfrm rot="10800000">
                    <a:off x="5829398" y="3278069"/>
                    <a:ext cx="171948" cy="4679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9" name="Google Shape;9907;p139"/>
                  <p:cNvCxnSpPr/>
                  <p:nvPr/>
                </p:nvCxnSpPr>
                <p:spPr>
                  <a:xfrm rot="10800000" flipV="1">
                    <a:off x="5830617" y="3553512"/>
                    <a:ext cx="166399" cy="13404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0" name="Google Shape;9908;p139"/>
                  <p:cNvCxnSpPr/>
                  <p:nvPr/>
                </p:nvCxnSpPr>
                <p:spPr>
                  <a:xfrm rot="10800000">
                    <a:off x="5830617" y="3482834"/>
                    <a:ext cx="166399" cy="7067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1" name="Google Shape;9909;p139"/>
                  <p:cNvCxnSpPr/>
                  <p:nvPr/>
                </p:nvCxnSpPr>
                <p:spPr>
                  <a:xfrm rot="10800000">
                    <a:off x="5829398" y="3278069"/>
                    <a:ext cx="167618" cy="27544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2" name="Google Shape;9910;p139"/>
                  <p:cNvCxnSpPr/>
                  <p:nvPr/>
                </p:nvCxnSpPr>
                <p:spPr>
                  <a:xfrm rot="10800000" flipV="1">
                    <a:off x="5830617" y="3349317"/>
                    <a:ext cx="170729" cy="33824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3" name="Google Shape;9911;p139"/>
                  <p:cNvCxnSpPr/>
                  <p:nvPr/>
                </p:nvCxnSpPr>
                <p:spPr>
                  <a:xfrm rot="10800000" flipV="1">
                    <a:off x="5830617" y="3349317"/>
                    <a:ext cx="170729" cy="13351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4" name="Google Shape;9912;p139"/>
                  <p:cNvCxnSpPr/>
                  <p:nvPr/>
                </p:nvCxnSpPr>
                <p:spPr>
                  <a:xfrm rot="10800000">
                    <a:off x="5829398" y="3278069"/>
                    <a:ext cx="171948" cy="7124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5" name="Google Shape;9923;p139"/>
                  <p:cNvCxnSpPr/>
                  <p:nvPr/>
                </p:nvCxnSpPr>
                <p:spPr>
                  <a:xfrm rot="10800000" flipV="1">
                    <a:off x="5830617" y="3746020"/>
                    <a:ext cx="170729" cy="13553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6" name="Google Shape;9924;p139"/>
                  <p:cNvCxnSpPr/>
                  <p:nvPr/>
                </p:nvCxnSpPr>
                <p:spPr>
                  <a:xfrm rot="10800000" flipV="1">
                    <a:off x="5830617" y="3553512"/>
                    <a:ext cx="166399" cy="32804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7" name="Google Shape;9925;p139"/>
                  <p:cNvCxnSpPr/>
                  <p:nvPr/>
                </p:nvCxnSpPr>
                <p:spPr>
                  <a:xfrm rot="10800000" flipV="1">
                    <a:off x="5830617" y="3349317"/>
                    <a:ext cx="170729" cy="53224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8" name="Google Shape;9930;p139"/>
                  <p:cNvCxnSpPr/>
                  <p:nvPr/>
                </p:nvCxnSpPr>
                <p:spPr>
                  <a:xfrm rot="10800000">
                    <a:off x="5830617" y="3066391"/>
                    <a:ext cx="166399" cy="48712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9" name="Google Shape;9931;p139"/>
                  <p:cNvCxnSpPr/>
                  <p:nvPr/>
                </p:nvCxnSpPr>
                <p:spPr>
                  <a:xfrm rot="10800000">
                    <a:off x="5830617" y="3066391"/>
                    <a:ext cx="166399" cy="48712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0" name="Google Shape;9932;p139"/>
                  <p:cNvCxnSpPr/>
                  <p:nvPr/>
                </p:nvCxnSpPr>
                <p:spPr>
                  <a:xfrm rot="10800000">
                    <a:off x="5830617" y="3066391"/>
                    <a:ext cx="170729" cy="679629"/>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1" name="Google Shape;9953;p139"/>
                  <p:cNvCxnSpPr/>
                  <p:nvPr/>
                </p:nvCxnSpPr>
                <p:spPr>
                  <a:xfrm rot="10800000" flipV="1">
                    <a:off x="5830617" y="3148387"/>
                    <a:ext cx="170729" cy="73317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2" name="Google Shape;9953;p139"/>
                  <p:cNvCxnSpPr/>
                  <p:nvPr/>
                </p:nvCxnSpPr>
                <p:spPr>
                  <a:xfrm rot="10800000" flipV="1">
                    <a:off x="5830617" y="3148387"/>
                    <a:ext cx="170729" cy="53917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3" name="Google Shape;9953;p139"/>
                  <p:cNvCxnSpPr/>
                  <p:nvPr/>
                </p:nvCxnSpPr>
                <p:spPr>
                  <a:xfrm rot="10800000" flipV="1">
                    <a:off x="5830617" y="3148387"/>
                    <a:ext cx="170729" cy="33444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4" name="Google Shape;9953;p139"/>
                  <p:cNvCxnSpPr/>
                  <p:nvPr/>
                </p:nvCxnSpPr>
                <p:spPr>
                  <a:xfrm rot="10800000">
                    <a:off x="5830617" y="3066391"/>
                    <a:ext cx="170729" cy="8199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5" name="Google Shape;9953;p139"/>
                  <p:cNvCxnSpPr/>
                  <p:nvPr/>
                </p:nvCxnSpPr>
                <p:spPr>
                  <a:xfrm rot="10800000" flipV="1">
                    <a:off x="5829398" y="3148387"/>
                    <a:ext cx="171948" cy="12968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62" name="组合 161"/>
                <p:cNvGrpSpPr/>
                <p:nvPr/>
              </p:nvGrpSpPr>
              <p:grpSpPr>
                <a:xfrm>
                  <a:off x="5281523" y="2966343"/>
                  <a:ext cx="912616" cy="995884"/>
                  <a:chOff x="5281523" y="2966343"/>
                  <a:chExt cx="912616" cy="995884"/>
                </a:xfrm>
              </p:grpSpPr>
              <p:sp>
                <p:nvSpPr>
                  <p:cNvPr id="163" name="Google Shape;9898;p139"/>
                  <p:cNvSpPr/>
                  <p:nvPr/>
                </p:nvSpPr>
                <p:spPr>
                  <a:xfrm>
                    <a:off x="5285853" y="3291623"/>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ts val="0"/>
                      </a:spcBef>
                      <a:spcAft>
                        <a:spcPts val="0"/>
                      </a:spcAft>
                      <a:buNone/>
                    </a:pPr>
                    <a:endParaRPr>
                      <a:solidFill>
                        <a:srgbClr val="666666"/>
                      </a:solidFill>
                    </a:endParaRPr>
                  </a:p>
                </p:txBody>
              </p:sp>
              <p:sp>
                <p:nvSpPr>
                  <p:cNvPr id="164" name="Google Shape;9899;p139"/>
                  <p:cNvSpPr/>
                  <p:nvPr/>
                </p:nvSpPr>
                <p:spPr>
                  <a:xfrm>
                    <a:off x="5281523" y="3495818"/>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ts val="0"/>
                      </a:spcBef>
                      <a:spcAft>
                        <a:spcPts val="0"/>
                      </a:spcAft>
                      <a:buNone/>
                    </a:pPr>
                    <a:endParaRPr>
                      <a:solidFill>
                        <a:srgbClr val="666666"/>
                      </a:solidFill>
                    </a:endParaRPr>
                  </a:p>
                </p:txBody>
              </p:sp>
              <p:sp>
                <p:nvSpPr>
                  <p:cNvPr id="165" name="Google Shape;9900;p139"/>
                  <p:cNvSpPr/>
                  <p:nvPr/>
                </p:nvSpPr>
                <p:spPr>
                  <a:xfrm>
                    <a:off x="5281523" y="3099116"/>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ts val="0"/>
                      </a:spcBef>
                      <a:spcAft>
                        <a:spcPts val="0"/>
                      </a:spcAft>
                      <a:buNone/>
                    </a:pPr>
                    <a:endParaRPr>
                      <a:solidFill>
                        <a:srgbClr val="666666"/>
                      </a:solidFill>
                    </a:endParaRPr>
                  </a:p>
                </p:txBody>
              </p:sp>
              <p:sp>
                <p:nvSpPr>
                  <p:cNvPr id="166" name="Google Shape;9901;p139"/>
                  <p:cNvSpPr/>
                  <p:nvPr/>
                </p:nvSpPr>
                <p:spPr>
                  <a:xfrm>
                    <a:off x="5640934" y="3365067"/>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ts val="0"/>
                      </a:spcBef>
                      <a:spcAft>
                        <a:spcPts val="0"/>
                      </a:spcAft>
                      <a:buNone/>
                    </a:pPr>
                    <a:endParaRPr>
                      <a:solidFill>
                        <a:srgbClr val="666666"/>
                      </a:solidFill>
                    </a:endParaRPr>
                  </a:p>
                </p:txBody>
              </p:sp>
              <p:sp>
                <p:nvSpPr>
                  <p:cNvPr id="167" name="Google Shape;9902;p139"/>
                  <p:cNvSpPr/>
                  <p:nvPr/>
                </p:nvSpPr>
                <p:spPr>
                  <a:xfrm>
                    <a:off x="5642153" y="3569832"/>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None/>
                    </a:pPr>
                    <a:endParaRPr>
                      <a:solidFill>
                        <a:srgbClr val="666666"/>
                      </a:solidFill>
                    </a:endParaRPr>
                  </a:p>
                </p:txBody>
              </p:sp>
              <p:sp>
                <p:nvSpPr>
                  <p:cNvPr id="168" name="Google Shape;9903;p139"/>
                  <p:cNvSpPr/>
                  <p:nvPr/>
                </p:nvSpPr>
                <p:spPr>
                  <a:xfrm>
                    <a:off x="5640934" y="3160342"/>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ts val="0"/>
                      </a:spcBef>
                      <a:spcAft>
                        <a:spcPts val="0"/>
                      </a:spcAft>
                      <a:buNone/>
                    </a:pPr>
                    <a:endParaRPr>
                      <a:solidFill>
                        <a:srgbClr val="666666"/>
                      </a:solidFill>
                    </a:endParaRPr>
                  </a:p>
                </p:txBody>
              </p:sp>
              <p:cxnSp>
                <p:nvCxnSpPr>
                  <p:cNvPr id="169" name="Google Shape;9904;p139"/>
                  <p:cNvCxnSpPr>
                    <a:stCxn id="165" idx="6"/>
                    <a:endCxn id="166" idx="2"/>
                  </p:cNvCxnSpPr>
                  <p:nvPr/>
                </p:nvCxnSpPr>
                <p:spPr>
                  <a:xfrm>
                    <a:off x="5470205" y="3189474"/>
                    <a:ext cx="170729" cy="26595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0" name="Google Shape;9905;p139"/>
                  <p:cNvCxnSpPr>
                    <a:stCxn id="165" idx="6"/>
                    <a:endCxn id="168" idx="2"/>
                  </p:cNvCxnSpPr>
                  <p:nvPr/>
                </p:nvCxnSpPr>
                <p:spPr>
                  <a:xfrm>
                    <a:off x="5470205" y="3189474"/>
                    <a:ext cx="170729" cy="6122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1" name="Google Shape;9906;p139"/>
                  <p:cNvCxnSpPr>
                    <a:stCxn id="165" idx="6"/>
                    <a:endCxn id="167" idx="2"/>
                  </p:cNvCxnSpPr>
                  <p:nvPr/>
                </p:nvCxnSpPr>
                <p:spPr>
                  <a:xfrm>
                    <a:off x="5470205" y="3189474"/>
                    <a:ext cx="171948" cy="47071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 name="Google Shape;9907;p139"/>
                  <p:cNvCxnSpPr>
                    <a:stCxn id="163" idx="6"/>
                    <a:endCxn id="168" idx="2"/>
                  </p:cNvCxnSpPr>
                  <p:nvPr/>
                </p:nvCxnSpPr>
                <p:spPr>
                  <a:xfrm flipV="1">
                    <a:off x="5474535" y="3250700"/>
                    <a:ext cx="166399" cy="13128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3" name="Google Shape;9908;p139"/>
                  <p:cNvCxnSpPr>
                    <a:stCxn id="163" idx="6"/>
                    <a:endCxn id="166" idx="2"/>
                  </p:cNvCxnSpPr>
                  <p:nvPr/>
                </p:nvCxnSpPr>
                <p:spPr>
                  <a:xfrm>
                    <a:off x="5474535" y="3381982"/>
                    <a:ext cx="166399" cy="7344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4" name="Google Shape;9909;p139"/>
                  <p:cNvCxnSpPr>
                    <a:stCxn id="163" idx="6"/>
                    <a:endCxn id="167" idx="2"/>
                  </p:cNvCxnSpPr>
                  <p:nvPr/>
                </p:nvCxnSpPr>
                <p:spPr>
                  <a:xfrm>
                    <a:off x="5474535" y="3381982"/>
                    <a:ext cx="167618" cy="27820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5" name="Google Shape;9910;p139"/>
                  <p:cNvCxnSpPr>
                    <a:stCxn id="164" idx="6"/>
                    <a:endCxn id="168" idx="2"/>
                  </p:cNvCxnSpPr>
                  <p:nvPr/>
                </p:nvCxnSpPr>
                <p:spPr>
                  <a:xfrm flipV="1">
                    <a:off x="5470205" y="3250700"/>
                    <a:ext cx="170729" cy="33547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6" name="Google Shape;9911;p139"/>
                  <p:cNvCxnSpPr>
                    <a:stCxn id="164" idx="6"/>
                    <a:endCxn id="166" idx="2"/>
                  </p:cNvCxnSpPr>
                  <p:nvPr/>
                </p:nvCxnSpPr>
                <p:spPr>
                  <a:xfrm flipV="1">
                    <a:off x="5470205" y="3455426"/>
                    <a:ext cx="170729" cy="1307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7" name="Google Shape;9912;p139"/>
                  <p:cNvCxnSpPr>
                    <a:stCxn id="164" idx="6"/>
                    <a:endCxn id="167" idx="2"/>
                  </p:cNvCxnSpPr>
                  <p:nvPr/>
                </p:nvCxnSpPr>
                <p:spPr>
                  <a:xfrm>
                    <a:off x="5470205" y="3586177"/>
                    <a:ext cx="171948" cy="7401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78" name="Google Shape;9922;p139"/>
                  <p:cNvSpPr/>
                  <p:nvPr/>
                </p:nvSpPr>
                <p:spPr>
                  <a:xfrm>
                    <a:off x="5640934" y="2966343"/>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ts val="0"/>
                      </a:spcBef>
                      <a:spcAft>
                        <a:spcPts val="0"/>
                      </a:spcAft>
                      <a:buNone/>
                    </a:pPr>
                    <a:endParaRPr>
                      <a:solidFill>
                        <a:srgbClr val="666666"/>
                      </a:solidFill>
                    </a:endParaRPr>
                  </a:p>
                </p:txBody>
              </p:sp>
              <p:cxnSp>
                <p:nvCxnSpPr>
                  <p:cNvPr id="179" name="Google Shape;9923;p139"/>
                  <p:cNvCxnSpPr>
                    <a:stCxn id="165" idx="6"/>
                    <a:endCxn id="178" idx="2"/>
                  </p:cNvCxnSpPr>
                  <p:nvPr/>
                </p:nvCxnSpPr>
                <p:spPr>
                  <a:xfrm flipV="1">
                    <a:off x="5470205" y="3056702"/>
                    <a:ext cx="170729" cy="13277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0" name="Google Shape;9924;p139"/>
                  <p:cNvCxnSpPr>
                    <a:stCxn id="163" idx="6"/>
                    <a:endCxn id="178" idx="2"/>
                  </p:cNvCxnSpPr>
                  <p:nvPr/>
                </p:nvCxnSpPr>
                <p:spPr>
                  <a:xfrm flipV="1">
                    <a:off x="5474535" y="3056702"/>
                    <a:ext cx="166399" cy="32528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1" name="Google Shape;9925;p139"/>
                  <p:cNvCxnSpPr>
                    <a:stCxn id="164" idx="6"/>
                    <a:endCxn id="178" idx="2"/>
                  </p:cNvCxnSpPr>
                  <p:nvPr/>
                </p:nvCxnSpPr>
                <p:spPr>
                  <a:xfrm flipV="1">
                    <a:off x="5470205" y="3056702"/>
                    <a:ext cx="170729" cy="52947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82" name="Google Shape;9928;p139"/>
                  <p:cNvSpPr/>
                  <p:nvPr/>
                </p:nvSpPr>
                <p:spPr>
                  <a:xfrm>
                    <a:off x="5640934" y="3781510"/>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None/>
                    </a:pPr>
                    <a:endParaRPr dirty="0">
                      <a:solidFill>
                        <a:srgbClr val="666666"/>
                      </a:solidFill>
                    </a:endParaRPr>
                  </a:p>
                </p:txBody>
              </p:sp>
              <p:cxnSp>
                <p:nvCxnSpPr>
                  <p:cNvPr id="183" name="Google Shape;9930;p139"/>
                  <p:cNvCxnSpPr>
                    <a:stCxn id="163" idx="6"/>
                    <a:endCxn id="182" idx="2"/>
                  </p:cNvCxnSpPr>
                  <p:nvPr/>
                </p:nvCxnSpPr>
                <p:spPr>
                  <a:xfrm>
                    <a:off x="5474535" y="3381982"/>
                    <a:ext cx="166399" cy="48988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4" name="Google Shape;9931;p139"/>
                  <p:cNvCxnSpPr>
                    <a:stCxn id="163" idx="6"/>
                    <a:endCxn id="182" idx="2"/>
                  </p:cNvCxnSpPr>
                  <p:nvPr/>
                </p:nvCxnSpPr>
                <p:spPr>
                  <a:xfrm>
                    <a:off x="5474535" y="3381982"/>
                    <a:ext cx="166399" cy="48988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5" name="Google Shape;9932;p139"/>
                  <p:cNvCxnSpPr>
                    <a:stCxn id="165" idx="6"/>
                    <a:endCxn id="182" idx="2"/>
                  </p:cNvCxnSpPr>
                  <p:nvPr/>
                </p:nvCxnSpPr>
                <p:spPr>
                  <a:xfrm>
                    <a:off x="5470205" y="3189474"/>
                    <a:ext cx="170729" cy="68239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86" name="Google Shape;9948;p139"/>
                  <p:cNvSpPr/>
                  <p:nvPr/>
                </p:nvSpPr>
                <p:spPr>
                  <a:xfrm>
                    <a:off x="5281523" y="3696749"/>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ts val="0"/>
                      </a:spcBef>
                      <a:spcAft>
                        <a:spcPts val="0"/>
                      </a:spcAft>
                      <a:buNone/>
                    </a:pPr>
                    <a:endParaRPr>
                      <a:solidFill>
                        <a:srgbClr val="666666"/>
                      </a:solidFill>
                    </a:endParaRPr>
                  </a:p>
                </p:txBody>
              </p:sp>
              <p:cxnSp>
                <p:nvCxnSpPr>
                  <p:cNvPr id="187" name="Google Shape;9953;p139"/>
                  <p:cNvCxnSpPr>
                    <a:stCxn id="186" idx="6"/>
                    <a:endCxn id="178" idx="2"/>
                  </p:cNvCxnSpPr>
                  <p:nvPr/>
                </p:nvCxnSpPr>
                <p:spPr>
                  <a:xfrm flipV="1">
                    <a:off x="5470205" y="3056702"/>
                    <a:ext cx="170729" cy="73040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8" name="Google Shape;9953;p139"/>
                  <p:cNvCxnSpPr>
                    <a:stCxn id="186" idx="6"/>
                    <a:endCxn id="168" idx="2"/>
                  </p:cNvCxnSpPr>
                  <p:nvPr/>
                </p:nvCxnSpPr>
                <p:spPr>
                  <a:xfrm flipV="1">
                    <a:off x="5470205" y="3250700"/>
                    <a:ext cx="170729" cy="53640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9" name="Google Shape;9953;p139"/>
                  <p:cNvCxnSpPr>
                    <a:stCxn id="186" idx="6"/>
                    <a:endCxn id="166" idx="2"/>
                  </p:cNvCxnSpPr>
                  <p:nvPr/>
                </p:nvCxnSpPr>
                <p:spPr>
                  <a:xfrm flipV="1">
                    <a:off x="5470205" y="3455426"/>
                    <a:ext cx="170729" cy="33168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0" name="Google Shape;9953;p139"/>
                  <p:cNvCxnSpPr>
                    <a:stCxn id="186" idx="6"/>
                    <a:endCxn id="182" idx="2"/>
                  </p:cNvCxnSpPr>
                  <p:nvPr/>
                </p:nvCxnSpPr>
                <p:spPr>
                  <a:xfrm>
                    <a:off x="5470205" y="3787107"/>
                    <a:ext cx="170729" cy="8476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1" name="Google Shape;9953;p139"/>
                  <p:cNvCxnSpPr>
                    <a:stCxn id="186" idx="6"/>
                    <a:endCxn id="167" idx="2"/>
                  </p:cNvCxnSpPr>
                  <p:nvPr/>
                </p:nvCxnSpPr>
                <p:spPr>
                  <a:xfrm flipV="1">
                    <a:off x="5470205" y="3660190"/>
                    <a:ext cx="171948" cy="12691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92" name="Google Shape;9898;p139"/>
                  <p:cNvSpPr/>
                  <p:nvPr/>
                </p:nvSpPr>
                <p:spPr>
                  <a:xfrm>
                    <a:off x="6005457" y="3275517"/>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ts val="0"/>
                      </a:spcBef>
                      <a:spcAft>
                        <a:spcPts val="0"/>
                      </a:spcAft>
                      <a:buNone/>
                    </a:pPr>
                    <a:endParaRPr>
                      <a:solidFill>
                        <a:srgbClr val="666666"/>
                      </a:solidFill>
                    </a:endParaRPr>
                  </a:p>
                </p:txBody>
              </p:sp>
              <p:sp>
                <p:nvSpPr>
                  <p:cNvPr id="193" name="Google Shape;9899;p139"/>
                  <p:cNvSpPr/>
                  <p:nvPr/>
                </p:nvSpPr>
                <p:spPr>
                  <a:xfrm>
                    <a:off x="6001127" y="3479712"/>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ts val="0"/>
                      </a:spcBef>
                      <a:spcAft>
                        <a:spcPts val="0"/>
                      </a:spcAft>
                      <a:buNone/>
                    </a:pPr>
                    <a:endParaRPr>
                      <a:solidFill>
                        <a:srgbClr val="666666"/>
                      </a:solidFill>
                    </a:endParaRPr>
                  </a:p>
                </p:txBody>
              </p:sp>
              <p:sp>
                <p:nvSpPr>
                  <p:cNvPr id="194" name="Google Shape;9900;p139"/>
                  <p:cNvSpPr/>
                  <p:nvPr/>
                </p:nvSpPr>
                <p:spPr>
                  <a:xfrm>
                    <a:off x="6001127" y="3083009"/>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ts val="0"/>
                      </a:spcBef>
                      <a:spcAft>
                        <a:spcPts val="0"/>
                      </a:spcAft>
                      <a:buNone/>
                    </a:pPr>
                    <a:endParaRPr>
                      <a:solidFill>
                        <a:srgbClr val="666666"/>
                      </a:solidFill>
                    </a:endParaRPr>
                  </a:p>
                </p:txBody>
              </p:sp>
              <p:sp>
                <p:nvSpPr>
                  <p:cNvPr id="195" name="Google Shape;9948;p139"/>
                  <p:cNvSpPr/>
                  <p:nvPr/>
                </p:nvSpPr>
                <p:spPr>
                  <a:xfrm>
                    <a:off x="6001127" y="3680642"/>
                    <a:ext cx="188682" cy="180717"/>
                  </a:xfrm>
                  <a:prstGeom prst="ellipse">
                    <a:avLst/>
                  </a:prstGeom>
                  <a:solidFill>
                    <a:schemeClr val="accent3">
                      <a:lumMod val="20000"/>
                      <a:lumOff val="80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rtl="0">
                      <a:lnSpc>
                        <a:spcPct val="100000"/>
                      </a:lnSpc>
                      <a:spcBef>
                        <a:spcPts val="0"/>
                      </a:spcBef>
                      <a:spcAft>
                        <a:spcPts val="0"/>
                      </a:spcAft>
                      <a:buNone/>
                    </a:pPr>
                    <a:endParaRPr>
                      <a:solidFill>
                        <a:srgbClr val="666666"/>
                      </a:solidFill>
                    </a:endParaRPr>
                  </a:p>
                </p:txBody>
              </p:sp>
            </p:grpSp>
          </p:grpSp>
          <p:pic>
            <p:nvPicPr>
              <p:cNvPr id="103" name="图形 16"/>
              <p:cNvPicPr>
                <a:picLocks noChangeAspect="1"/>
              </p:cNvPicPr>
              <p:nvPr/>
            </p:nvPicPr>
            <p:blipFill>
              <a:blip r:embed="rId1">
                <a:duotone>
                  <a:prstClr val="black"/>
                  <a:schemeClr val="accent1">
                    <a:tint val="45000"/>
                    <a:satMod val="400000"/>
                  </a:schemeClr>
                </a:duotone>
                <a:lum contrast="20000"/>
                <a:extLst>
                  <a:ext uri="{96DAC541-7B7A-43D3-8B79-37D633B846F1}">
                    <asvg:svgBlip xmlns:asvg="http://schemas.microsoft.com/office/drawing/2016/SVG/main" r:embed="rId2"/>
                  </a:ext>
                </a:extLst>
              </a:blip>
              <a:stretch>
                <a:fillRect/>
              </a:stretch>
            </p:blipFill>
            <p:spPr>
              <a:xfrm>
                <a:off x="5242428" y="1257395"/>
                <a:ext cx="495102" cy="495098"/>
              </a:xfrm>
              <a:prstGeom prst="rect">
                <a:avLst/>
              </a:prstGeom>
            </p:spPr>
          </p:pic>
          <p:grpSp>
            <p:nvGrpSpPr>
              <p:cNvPr id="104" name="组合 103"/>
              <p:cNvGrpSpPr/>
              <p:nvPr/>
            </p:nvGrpSpPr>
            <p:grpSpPr>
              <a:xfrm rot="477068" flipH="1">
                <a:off x="4732771" y="1890309"/>
                <a:ext cx="438616" cy="351478"/>
                <a:chOff x="4885564" y="4894263"/>
                <a:chExt cx="548396" cy="439449"/>
              </a:xfrm>
            </p:grpSpPr>
            <p:grpSp>
              <p:nvGrpSpPr>
                <p:cNvPr id="155" name="组合 154"/>
                <p:cNvGrpSpPr/>
                <p:nvPr/>
              </p:nvGrpSpPr>
              <p:grpSpPr>
                <a:xfrm rot="2878246">
                  <a:off x="4952751" y="4827076"/>
                  <a:ext cx="265116" cy="399489"/>
                  <a:chOff x="5141913" y="4207119"/>
                  <a:chExt cx="306388" cy="174380"/>
                </a:xfrm>
              </p:grpSpPr>
              <p:pic>
                <p:nvPicPr>
                  <p:cNvPr id="159" name="图形 7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1913" y="4207119"/>
                    <a:ext cx="174380" cy="174380"/>
                  </a:xfrm>
                  <a:prstGeom prst="rect">
                    <a:avLst/>
                  </a:prstGeom>
                </p:spPr>
              </p:pic>
              <p:pic>
                <p:nvPicPr>
                  <p:cNvPr id="160" name="图形 7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3921" y="4207119"/>
                    <a:ext cx="174380" cy="174380"/>
                  </a:xfrm>
                  <a:prstGeom prst="rect">
                    <a:avLst/>
                  </a:prstGeom>
                </p:spPr>
              </p:pic>
            </p:grpSp>
            <p:grpSp>
              <p:nvGrpSpPr>
                <p:cNvPr id="156" name="组合 155"/>
                <p:cNvGrpSpPr/>
                <p:nvPr/>
              </p:nvGrpSpPr>
              <p:grpSpPr>
                <a:xfrm rot="2878246">
                  <a:off x="5101658" y="5001409"/>
                  <a:ext cx="265116" cy="399489"/>
                  <a:chOff x="5141913" y="4207119"/>
                  <a:chExt cx="306388" cy="174380"/>
                </a:xfrm>
              </p:grpSpPr>
              <p:pic>
                <p:nvPicPr>
                  <p:cNvPr id="157" name="图形 7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1913" y="4207119"/>
                    <a:ext cx="174380" cy="174380"/>
                  </a:xfrm>
                  <a:prstGeom prst="rect">
                    <a:avLst/>
                  </a:prstGeom>
                </p:spPr>
              </p:pic>
              <p:pic>
                <p:nvPicPr>
                  <p:cNvPr id="158" name="图形 7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3921" y="4207119"/>
                    <a:ext cx="174380" cy="174380"/>
                  </a:xfrm>
                  <a:prstGeom prst="rect">
                    <a:avLst/>
                  </a:prstGeom>
                </p:spPr>
              </p:pic>
            </p:grpSp>
          </p:grpSp>
          <p:grpSp>
            <p:nvGrpSpPr>
              <p:cNvPr id="105" name="组合 104"/>
              <p:cNvGrpSpPr/>
              <p:nvPr/>
            </p:nvGrpSpPr>
            <p:grpSpPr>
              <a:xfrm rot="19651657" flipH="1">
                <a:off x="5195787" y="1946611"/>
                <a:ext cx="438616" cy="351478"/>
                <a:chOff x="4885564" y="4894263"/>
                <a:chExt cx="548396" cy="439449"/>
              </a:xfrm>
            </p:grpSpPr>
            <p:grpSp>
              <p:nvGrpSpPr>
                <p:cNvPr id="149" name="组合 148"/>
                <p:cNvGrpSpPr/>
                <p:nvPr/>
              </p:nvGrpSpPr>
              <p:grpSpPr>
                <a:xfrm rot="2878246">
                  <a:off x="4952751" y="4827076"/>
                  <a:ext cx="265116" cy="399489"/>
                  <a:chOff x="5141913" y="4207119"/>
                  <a:chExt cx="306388" cy="174380"/>
                </a:xfrm>
              </p:grpSpPr>
              <p:pic>
                <p:nvPicPr>
                  <p:cNvPr id="153" name="图形 6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1913" y="4207119"/>
                    <a:ext cx="174380" cy="174380"/>
                  </a:xfrm>
                  <a:prstGeom prst="rect">
                    <a:avLst/>
                  </a:prstGeom>
                </p:spPr>
              </p:pic>
              <p:pic>
                <p:nvPicPr>
                  <p:cNvPr id="154" name="图形 6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3921" y="4207119"/>
                    <a:ext cx="174380" cy="174380"/>
                  </a:xfrm>
                  <a:prstGeom prst="rect">
                    <a:avLst/>
                  </a:prstGeom>
                </p:spPr>
              </p:pic>
            </p:grpSp>
            <p:grpSp>
              <p:nvGrpSpPr>
                <p:cNvPr id="150" name="组合 149"/>
                <p:cNvGrpSpPr/>
                <p:nvPr/>
              </p:nvGrpSpPr>
              <p:grpSpPr>
                <a:xfrm rot="2878246">
                  <a:off x="5101658" y="5001409"/>
                  <a:ext cx="265116" cy="399489"/>
                  <a:chOff x="5141913" y="4207119"/>
                  <a:chExt cx="306388" cy="174380"/>
                </a:xfrm>
              </p:grpSpPr>
              <p:pic>
                <p:nvPicPr>
                  <p:cNvPr id="151" name="图形 6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1913" y="4207119"/>
                    <a:ext cx="174380" cy="174380"/>
                  </a:xfrm>
                  <a:prstGeom prst="rect">
                    <a:avLst/>
                  </a:prstGeom>
                </p:spPr>
              </p:pic>
              <p:pic>
                <p:nvPicPr>
                  <p:cNvPr id="152" name="图形 6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3921" y="4207119"/>
                    <a:ext cx="174380" cy="174380"/>
                  </a:xfrm>
                  <a:prstGeom prst="rect">
                    <a:avLst/>
                  </a:prstGeom>
                </p:spPr>
              </p:pic>
            </p:grpSp>
          </p:grpSp>
          <p:sp>
            <p:nvSpPr>
              <p:cNvPr id="106" name="文本框 19"/>
              <p:cNvSpPr txBox="1"/>
              <p:nvPr/>
            </p:nvSpPr>
            <p:spPr>
              <a:xfrm>
                <a:off x="4786632" y="1689746"/>
                <a:ext cx="1418369"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b="1" dirty="0">
                    <a:latin typeface="Times New Roman" panose="02020603050405020304" pitchFamily="18" charset="0"/>
                    <a:cs typeface="Times New Roman" panose="02020603050405020304" pitchFamily="18" charset="0"/>
                  </a:rPr>
                  <a:t>Transmitter</a:t>
                </a:r>
                <a:endParaRPr lang="zh-CN" altLang="en-US" sz="1200" b="1" dirty="0">
                  <a:latin typeface="Times New Roman" panose="02020603050405020304" pitchFamily="18" charset="0"/>
                  <a:cs typeface="Times New Roman" panose="02020603050405020304" pitchFamily="18" charset="0"/>
                </a:endParaRPr>
              </a:p>
            </p:txBody>
          </p:sp>
          <p:cxnSp>
            <p:nvCxnSpPr>
              <p:cNvPr id="107" name="直接箭头连接符 106"/>
              <p:cNvCxnSpPr/>
              <p:nvPr/>
            </p:nvCxnSpPr>
            <p:spPr>
              <a:xfrm flipH="1">
                <a:off x="4402667" y="2218267"/>
                <a:ext cx="350362" cy="300566"/>
              </a:xfrm>
              <a:prstGeom prst="straightConnector1">
                <a:avLst/>
              </a:prstGeom>
              <a:ln>
                <a:prstDash val="dashDot"/>
                <a:tailEnd type="triangle"/>
              </a:ln>
            </p:spPr>
            <p:style>
              <a:lnRef idx="1">
                <a:schemeClr val="dk1"/>
              </a:lnRef>
              <a:fillRef idx="0">
                <a:schemeClr val="dk1"/>
              </a:fillRef>
              <a:effectRef idx="0">
                <a:schemeClr val="dk1"/>
              </a:effectRef>
              <a:fontRef idx="minor">
                <a:schemeClr val="tx1"/>
              </a:fontRef>
            </p:style>
          </p:cxnSp>
          <p:cxnSp>
            <p:nvCxnSpPr>
              <p:cNvPr id="108" name="直接箭头连接符 107"/>
              <p:cNvCxnSpPr/>
              <p:nvPr/>
            </p:nvCxnSpPr>
            <p:spPr>
              <a:xfrm flipH="1">
                <a:off x="3588980" y="2137727"/>
                <a:ext cx="775587" cy="0"/>
              </a:xfrm>
              <a:prstGeom prst="straightConnector1">
                <a:avLst/>
              </a:prstGeom>
              <a:ln w="12700">
                <a:gradFill>
                  <a:gsLst>
                    <a:gs pos="0">
                      <a:schemeClr val="accent2">
                        <a:lumMod val="83000"/>
                        <a:lumOff val="17000"/>
                      </a:schemeClr>
                    </a:gs>
                    <a:gs pos="100000">
                      <a:schemeClr val="accent2">
                        <a:lumMod val="52000"/>
                      </a:schemeClr>
                    </a:gs>
                  </a:gsLst>
                  <a:lin ang="10800000" scaled="0"/>
                </a:gradFill>
                <a:tailEnd type="triangle"/>
              </a:ln>
            </p:spPr>
            <p:style>
              <a:lnRef idx="1">
                <a:schemeClr val="accent1"/>
              </a:lnRef>
              <a:fillRef idx="0">
                <a:schemeClr val="accent1"/>
              </a:fillRef>
              <a:effectRef idx="0">
                <a:schemeClr val="accent1"/>
              </a:effectRef>
              <a:fontRef idx="minor">
                <a:schemeClr val="tx1"/>
              </a:fontRef>
            </p:style>
          </p:cxnSp>
          <p:sp>
            <p:nvSpPr>
              <p:cNvPr id="109" name="箭头: 右 108"/>
              <p:cNvSpPr/>
              <p:nvPr/>
            </p:nvSpPr>
            <p:spPr>
              <a:xfrm rot="10800000">
                <a:off x="3341736" y="2463270"/>
                <a:ext cx="184908" cy="15858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10" name="组合 109"/>
              <p:cNvGrpSpPr/>
              <p:nvPr/>
            </p:nvGrpSpPr>
            <p:grpSpPr>
              <a:xfrm rot="7706790">
                <a:off x="3060933" y="2445347"/>
                <a:ext cx="261322" cy="209407"/>
                <a:chOff x="4885564" y="4894263"/>
                <a:chExt cx="548396" cy="439449"/>
              </a:xfrm>
            </p:grpSpPr>
            <p:grpSp>
              <p:nvGrpSpPr>
                <p:cNvPr id="143" name="组合 142"/>
                <p:cNvGrpSpPr/>
                <p:nvPr/>
              </p:nvGrpSpPr>
              <p:grpSpPr>
                <a:xfrm rot="2878246">
                  <a:off x="4952751" y="4827076"/>
                  <a:ext cx="265116" cy="399489"/>
                  <a:chOff x="5141913" y="4207119"/>
                  <a:chExt cx="306388" cy="174380"/>
                </a:xfrm>
              </p:grpSpPr>
              <p:pic>
                <p:nvPicPr>
                  <p:cNvPr id="147" name="图形 60"/>
                  <p:cNvPicPr>
                    <a:picLocks noChangeAspect="1"/>
                  </p:cNvPicPr>
                  <p:nvPr/>
                </p:nvPicPr>
                <p:blipFill>
                  <a:blip r:embed="rId3">
                    <a:duotone>
                      <a:schemeClr val="accent2">
                        <a:shade val="45000"/>
                        <a:satMod val="135000"/>
                      </a:schemeClr>
                      <a:prstClr val="white"/>
                    </a:duotone>
                    <a:extLst>
                      <a:ext uri="{96DAC541-7B7A-43D3-8B79-37D633B846F1}">
                        <asvg:svgBlip xmlns:asvg="http://schemas.microsoft.com/office/drawing/2016/SVG/main" r:embed="rId4"/>
                      </a:ext>
                    </a:extLst>
                  </a:blip>
                  <a:stretch>
                    <a:fillRect/>
                  </a:stretch>
                </p:blipFill>
                <p:spPr>
                  <a:xfrm>
                    <a:off x="5141913" y="4207119"/>
                    <a:ext cx="174380" cy="174380"/>
                  </a:xfrm>
                  <a:prstGeom prst="rect">
                    <a:avLst/>
                  </a:prstGeom>
                </p:spPr>
              </p:pic>
              <p:pic>
                <p:nvPicPr>
                  <p:cNvPr id="148" name="图形 61"/>
                  <p:cNvPicPr>
                    <a:picLocks noChangeAspect="1"/>
                  </p:cNvPicPr>
                  <p:nvPr/>
                </p:nvPicPr>
                <p:blipFill>
                  <a:blip r:embed="rId3">
                    <a:duotone>
                      <a:schemeClr val="accent2">
                        <a:shade val="45000"/>
                        <a:satMod val="135000"/>
                      </a:schemeClr>
                      <a:prstClr val="white"/>
                    </a:duotone>
                    <a:extLst>
                      <a:ext uri="{96DAC541-7B7A-43D3-8B79-37D633B846F1}">
                        <asvg:svgBlip xmlns:asvg="http://schemas.microsoft.com/office/drawing/2016/SVG/main" r:embed="rId4"/>
                      </a:ext>
                    </a:extLst>
                  </a:blip>
                  <a:stretch>
                    <a:fillRect/>
                  </a:stretch>
                </p:blipFill>
                <p:spPr>
                  <a:xfrm>
                    <a:off x="5273921" y="4207119"/>
                    <a:ext cx="174380" cy="174380"/>
                  </a:xfrm>
                  <a:prstGeom prst="rect">
                    <a:avLst/>
                  </a:prstGeom>
                </p:spPr>
              </p:pic>
            </p:grpSp>
            <p:grpSp>
              <p:nvGrpSpPr>
                <p:cNvPr id="144" name="组合 143"/>
                <p:cNvGrpSpPr/>
                <p:nvPr/>
              </p:nvGrpSpPr>
              <p:grpSpPr>
                <a:xfrm rot="2878246">
                  <a:off x="5101658" y="5001409"/>
                  <a:ext cx="265116" cy="399489"/>
                  <a:chOff x="5141913" y="4207119"/>
                  <a:chExt cx="306388" cy="174380"/>
                </a:xfrm>
              </p:grpSpPr>
              <p:pic>
                <p:nvPicPr>
                  <p:cNvPr id="145" name="图形 58"/>
                  <p:cNvPicPr>
                    <a:picLocks noChangeAspect="1"/>
                  </p:cNvPicPr>
                  <p:nvPr/>
                </p:nvPicPr>
                <p:blipFill>
                  <a:blip r:embed="rId3">
                    <a:duotone>
                      <a:schemeClr val="accent2">
                        <a:shade val="45000"/>
                        <a:satMod val="135000"/>
                      </a:schemeClr>
                      <a:prstClr val="white"/>
                    </a:duotone>
                    <a:extLst>
                      <a:ext uri="{96DAC541-7B7A-43D3-8B79-37D633B846F1}">
                        <asvg:svgBlip xmlns:asvg="http://schemas.microsoft.com/office/drawing/2016/SVG/main" r:embed="rId4"/>
                      </a:ext>
                    </a:extLst>
                  </a:blip>
                  <a:stretch>
                    <a:fillRect/>
                  </a:stretch>
                </p:blipFill>
                <p:spPr>
                  <a:xfrm>
                    <a:off x="5141913" y="4207119"/>
                    <a:ext cx="174380" cy="174380"/>
                  </a:xfrm>
                  <a:prstGeom prst="rect">
                    <a:avLst/>
                  </a:prstGeom>
                </p:spPr>
              </p:pic>
              <p:pic>
                <p:nvPicPr>
                  <p:cNvPr id="146" name="图形 59"/>
                  <p:cNvPicPr>
                    <a:picLocks noChangeAspect="1"/>
                  </p:cNvPicPr>
                  <p:nvPr/>
                </p:nvPicPr>
                <p:blipFill>
                  <a:blip r:embed="rId3">
                    <a:duotone>
                      <a:schemeClr val="accent2">
                        <a:shade val="45000"/>
                        <a:satMod val="135000"/>
                      </a:schemeClr>
                      <a:prstClr val="white"/>
                    </a:duotone>
                    <a:extLst>
                      <a:ext uri="{96DAC541-7B7A-43D3-8B79-37D633B846F1}">
                        <asvg:svgBlip xmlns:asvg="http://schemas.microsoft.com/office/drawing/2016/SVG/main" r:embed="rId4"/>
                      </a:ext>
                    </a:extLst>
                  </a:blip>
                  <a:stretch>
                    <a:fillRect/>
                  </a:stretch>
                </p:blipFill>
                <p:spPr>
                  <a:xfrm>
                    <a:off x="5273921" y="4207119"/>
                    <a:ext cx="174380" cy="174380"/>
                  </a:xfrm>
                  <a:prstGeom prst="rect">
                    <a:avLst/>
                  </a:prstGeom>
                </p:spPr>
              </p:pic>
            </p:grpSp>
          </p:grpSp>
          <p:sp>
            <p:nvSpPr>
              <p:cNvPr id="111" name="文本框 24"/>
              <p:cNvSpPr txBox="1"/>
              <p:nvPr/>
            </p:nvSpPr>
            <p:spPr>
              <a:xfrm>
                <a:off x="2284226" y="3825181"/>
                <a:ext cx="1418369"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b="1" dirty="0">
                    <a:latin typeface="Times New Roman" panose="02020603050405020304" pitchFamily="18" charset="0"/>
                    <a:cs typeface="Times New Roman" panose="02020603050405020304" pitchFamily="18" charset="0"/>
                  </a:rPr>
                  <a:t>Attacker</a:t>
                </a:r>
                <a:endParaRPr lang="zh-CN" altLang="en-US" sz="1200" b="1" dirty="0">
                  <a:latin typeface="Times New Roman" panose="02020603050405020304" pitchFamily="18" charset="0"/>
                  <a:cs typeface="Times New Roman" panose="02020603050405020304" pitchFamily="18" charset="0"/>
                </a:endParaRPr>
              </a:p>
            </p:txBody>
          </p:sp>
          <p:sp>
            <p:nvSpPr>
              <p:cNvPr id="112" name="文本框 25"/>
              <p:cNvSpPr txBox="1"/>
              <p:nvPr/>
            </p:nvSpPr>
            <p:spPr>
              <a:xfrm>
                <a:off x="2513308" y="2663487"/>
                <a:ext cx="141836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900" dirty="0">
                    <a:latin typeface="Times New Roman" panose="02020603050405020304" pitchFamily="18" charset="0"/>
                    <a:cs typeface="Times New Roman" panose="02020603050405020304" pitchFamily="18" charset="0"/>
                  </a:rPr>
                  <a:t>Adversarial</a:t>
                </a:r>
                <a:endParaRPr lang="en-US" altLang="zh-CN" sz="900" dirty="0">
                  <a:latin typeface="Times New Roman" panose="02020603050405020304" pitchFamily="18" charset="0"/>
                  <a:cs typeface="Times New Roman" panose="02020603050405020304" pitchFamily="18" charset="0"/>
                </a:endParaRPr>
              </a:p>
              <a:p>
                <a:pPr algn="ctr"/>
                <a:r>
                  <a:rPr lang="en-US" altLang="zh-CN" sz="900" dirty="0">
                    <a:latin typeface="Times New Roman" panose="02020603050405020304" pitchFamily="18" charset="0"/>
                    <a:cs typeface="Times New Roman" panose="02020603050405020304" pitchFamily="18" charset="0"/>
                  </a:rPr>
                  <a:t>Perturbation</a:t>
                </a:r>
                <a:endParaRPr lang="zh-CN" altLang="en-US" sz="900" dirty="0">
                  <a:latin typeface="Times New Roman" panose="02020603050405020304" pitchFamily="18" charset="0"/>
                  <a:cs typeface="Times New Roman" panose="02020603050405020304" pitchFamily="18" charset="0"/>
                </a:endParaRPr>
              </a:p>
            </p:txBody>
          </p:sp>
          <p:sp>
            <p:nvSpPr>
              <p:cNvPr id="113" name="文本框 26"/>
              <p:cNvSpPr txBox="1"/>
              <p:nvPr/>
            </p:nvSpPr>
            <p:spPr>
              <a:xfrm>
                <a:off x="3263056" y="1921449"/>
                <a:ext cx="1418369" cy="2154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00" dirty="0">
                    <a:latin typeface="Times New Roman" panose="02020603050405020304" pitchFamily="18" charset="0"/>
                    <a:cs typeface="Times New Roman" panose="02020603050405020304" pitchFamily="18" charset="0"/>
                  </a:rPr>
                  <a:t>White-box Attack</a:t>
                </a:r>
                <a:endParaRPr lang="zh-CN" altLang="en-US" sz="800" dirty="0">
                  <a:latin typeface="Times New Roman" panose="02020603050405020304" pitchFamily="18" charset="0"/>
                  <a:cs typeface="Times New Roman" panose="02020603050405020304" pitchFamily="18" charset="0"/>
                </a:endParaRPr>
              </a:p>
            </p:txBody>
          </p:sp>
          <p:sp>
            <p:nvSpPr>
              <p:cNvPr id="114" name="文本框 27"/>
              <p:cNvSpPr txBox="1"/>
              <p:nvPr/>
            </p:nvSpPr>
            <p:spPr>
              <a:xfrm rot="19146434">
                <a:off x="3907718" y="2387660"/>
                <a:ext cx="1418369"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900" dirty="0">
                    <a:latin typeface="Times New Roman" panose="02020603050405020304" pitchFamily="18" charset="0"/>
                    <a:cs typeface="Times New Roman" panose="02020603050405020304" pitchFamily="18" charset="0"/>
                  </a:rPr>
                  <a:t> signal </a:t>
                </a:r>
                <a:endParaRPr lang="en-US" altLang="zh-CN" sz="900" dirty="0">
                  <a:latin typeface="Times New Roman" panose="02020603050405020304" pitchFamily="18" charset="0"/>
                  <a:cs typeface="Times New Roman" panose="02020603050405020304" pitchFamily="18" charset="0"/>
                </a:endParaRPr>
              </a:p>
              <a:p>
                <a:pPr algn="ctr"/>
                <a:r>
                  <a:rPr lang="en-US" altLang="zh-CN" sz="900" dirty="0">
                    <a:latin typeface="Times New Roman" panose="02020603050405020304" pitchFamily="18" charset="0"/>
                    <a:cs typeface="Times New Roman" panose="02020603050405020304" pitchFamily="18" charset="0"/>
                  </a:rPr>
                  <a:t>capture</a:t>
                </a:r>
                <a:endParaRPr lang="zh-CN" altLang="en-US" sz="900" dirty="0">
                  <a:latin typeface="Times New Roman" panose="02020603050405020304" pitchFamily="18" charset="0"/>
                  <a:cs typeface="Times New Roman" panose="02020603050405020304" pitchFamily="18" charset="0"/>
                </a:endParaRPr>
              </a:p>
            </p:txBody>
          </p:sp>
          <p:sp>
            <p:nvSpPr>
              <p:cNvPr id="115" name="弧形 114"/>
              <p:cNvSpPr/>
              <p:nvPr/>
            </p:nvSpPr>
            <p:spPr>
              <a:xfrm rot="14137031">
                <a:off x="2744523" y="2425435"/>
                <a:ext cx="1351425" cy="1351425"/>
              </a:xfrm>
              <a:prstGeom prst="arc">
                <a:avLst/>
              </a:prstGeom>
              <a:ln w="9525">
                <a:prstDash val="sysDash"/>
                <a:headEnd type="triangl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116" name="组合 115"/>
              <p:cNvGrpSpPr/>
              <p:nvPr/>
            </p:nvGrpSpPr>
            <p:grpSpPr>
              <a:xfrm rot="7706790">
                <a:off x="3375154" y="3441656"/>
                <a:ext cx="261322" cy="209407"/>
                <a:chOff x="4885564" y="4894263"/>
                <a:chExt cx="548396" cy="439449"/>
              </a:xfrm>
            </p:grpSpPr>
            <p:grpSp>
              <p:nvGrpSpPr>
                <p:cNvPr id="137" name="组合 136"/>
                <p:cNvGrpSpPr/>
                <p:nvPr/>
              </p:nvGrpSpPr>
              <p:grpSpPr>
                <a:xfrm rot="2878246">
                  <a:off x="4952751" y="4827076"/>
                  <a:ext cx="265116" cy="399489"/>
                  <a:chOff x="5141913" y="4207119"/>
                  <a:chExt cx="306388" cy="174380"/>
                </a:xfrm>
              </p:grpSpPr>
              <p:pic>
                <p:nvPicPr>
                  <p:cNvPr id="141" name="图形 54"/>
                  <p:cNvPicPr>
                    <a:picLocks noChangeAspect="1"/>
                  </p:cNvPicPr>
                  <p:nvPr/>
                </p:nvPicPr>
                <p:blipFill>
                  <a:blip r:embed="rId3">
                    <a:duotone>
                      <a:schemeClr val="accent2">
                        <a:shade val="45000"/>
                        <a:satMod val="135000"/>
                      </a:schemeClr>
                      <a:prstClr val="white"/>
                    </a:duotone>
                    <a:extLst>
                      <a:ext uri="{96DAC541-7B7A-43D3-8B79-37D633B846F1}">
                        <asvg:svgBlip xmlns:asvg="http://schemas.microsoft.com/office/drawing/2016/SVG/main" r:embed="rId4"/>
                      </a:ext>
                    </a:extLst>
                  </a:blip>
                  <a:stretch>
                    <a:fillRect/>
                  </a:stretch>
                </p:blipFill>
                <p:spPr>
                  <a:xfrm>
                    <a:off x="5141913" y="4207119"/>
                    <a:ext cx="174380" cy="174380"/>
                  </a:xfrm>
                  <a:prstGeom prst="rect">
                    <a:avLst/>
                  </a:prstGeom>
                </p:spPr>
              </p:pic>
              <p:pic>
                <p:nvPicPr>
                  <p:cNvPr id="142" name="图形 55"/>
                  <p:cNvPicPr>
                    <a:picLocks noChangeAspect="1"/>
                  </p:cNvPicPr>
                  <p:nvPr/>
                </p:nvPicPr>
                <p:blipFill>
                  <a:blip r:embed="rId3">
                    <a:duotone>
                      <a:schemeClr val="accent2">
                        <a:shade val="45000"/>
                        <a:satMod val="135000"/>
                      </a:schemeClr>
                      <a:prstClr val="white"/>
                    </a:duotone>
                    <a:extLst>
                      <a:ext uri="{96DAC541-7B7A-43D3-8B79-37D633B846F1}">
                        <asvg:svgBlip xmlns:asvg="http://schemas.microsoft.com/office/drawing/2016/SVG/main" r:embed="rId4"/>
                      </a:ext>
                    </a:extLst>
                  </a:blip>
                  <a:stretch>
                    <a:fillRect/>
                  </a:stretch>
                </p:blipFill>
                <p:spPr>
                  <a:xfrm>
                    <a:off x="5273921" y="4207119"/>
                    <a:ext cx="174380" cy="174380"/>
                  </a:xfrm>
                  <a:prstGeom prst="rect">
                    <a:avLst/>
                  </a:prstGeom>
                </p:spPr>
              </p:pic>
            </p:grpSp>
            <p:grpSp>
              <p:nvGrpSpPr>
                <p:cNvPr id="138" name="组合 137"/>
                <p:cNvGrpSpPr/>
                <p:nvPr/>
              </p:nvGrpSpPr>
              <p:grpSpPr>
                <a:xfrm rot="2878246">
                  <a:off x="5101658" y="5001409"/>
                  <a:ext cx="265116" cy="399489"/>
                  <a:chOff x="5141913" y="4207119"/>
                  <a:chExt cx="306388" cy="174380"/>
                </a:xfrm>
              </p:grpSpPr>
              <p:pic>
                <p:nvPicPr>
                  <p:cNvPr id="139" name="图形 52"/>
                  <p:cNvPicPr>
                    <a:picLocks noChangeAspect="1"/>
                  </p:cNvPicPr>
                  <p:nvPr/>
                </p:nvPicPr>
                <p:blipFill>
                  <a:blip r:embed="rId3">
                    <a:duotone>
                      <a:schemeClr val="accent2">
                        <a:shade val="45000"/>
                        <a:satMod val="135000"/>
                      </a:schemeClr>
                      <a:prstClr val="white"/>
                    </a:duotone>
                    <a:extLst>
                      <a:ext uri="{96DAC541-7B7A-43D3-8B79-37D633B846F1}">
                        <asvg:svgBlip xmlns:asvg="http://schemas.microsoft.com/office/drawing/2016/SVG/main" r:embed="rId4"/>
                      </a:ext>
                    </a:extLst>
                  </a:blip>
                  <a:stretch>
                    <a:fillRect/>
                  </a:stretch>
                </p:blipFill>
                <p:spPr>
                  <a:xfrm>
                    <a:off x="5141913" y="4207119"/>
                    <a:ext cx="174380" cy="174380"/>
                  </a:xfrm>
                  <a:prstGeom prst="rect">
                    <a:avLst/>
                  </a:prstGeom>
                </p:spPr>
              </p:pic>
              <p:pic>
                <p:nvPicPr>
                  <p:cNvPr id="140" name="图形 53"/>
                  <p:cNvPicPr>
                    <a:picLocks noChangeAspect="1"/>
                  </p:cNvPicPr>
                  <p:nvPr/>
                </p:nvPicPr>
                <p:blipFill>
                  <a:blip r:embed="rId3">
                    <a:duotone>
                      <a:schemeClr val="accent2">
                        <a:shade val="45000"/>
                        <a:satMod val="135000"/>
                      </a:schemeClr>
                      <a:prstClr val="white"/>
                    </a:duotone>
                    <a:extLst>
                      <a:ext uri="{96DAC541-7B7A-43D3-8B79-37D633B846F1}">
                        <asvg:svgBlip xmlns:asvg="http://schemas.microsoft.com/office/drawing/2016/SVG/main" r:embed="rId4"/>
                      </a:ext>
                    </a:extLst>
                  </a:blip>
                  <a:stretch>
                    <a:fillRect/>
                  </a:stretch>
                </p:blipFill>
                <p:spPr>
                  <a:xfrm>
                    <a:off x="5273921" y="4207119"/>
                    <a:ext cx="174380" cy="174380"/>
                  </a:xfrm>
                  <a:prstGeom prst="rect">
                    <a:avLst/>
                  </a:prstGeom>
                </p:spPr>
              </p:pic>
            </p:grpSp>
          </p:grpSp>
          <p:cxnSp>
            <p:nvCxnSpPr>
              <p:cNvPr id="117" name="直接箭头连接符 116"/>
              <p:cNvCxnSpPr/>
              <p:nvPr/>
            </p:nvCxnSpPr>
            <p:spPr>
              <a:xfrm flipV="1">
                <a:off x="3664679" y="3444784"/>
                <a:ext cx="1101774" cy="79372"/>
              </a:xfrm>
              <a:prstGeom prst="straightConnector1">
                <a:avLst/>
              </a:prstGeom>
              <a:ln>
                <a:prstDash val="dashDot"/>
                <a:tailEnd type="triangle"/>
              </a:ln>
            </p:spPr>
            <p:style>
              <a:lnRef idx="1">
                <a:schemeClr val="dk1"/>
              </a:lnRef>
              <a:fillRef idx="0">
                <a:schemeClr val="dk1"/>
              </a:fillRef>
              <a:effectRef idx="0">
                <a:schemeClr val="dk1"/>
              </a:effectRef>
              <a:fontRef idx="minor">
                <a:schemeClr val="tx1"/>
              </a:fontRef>
            </p:style>
          </p:cxnSp>
          <p:pic>
            <p:nvPicPr>
              <p:cNvPr id="118" name="图形 31"/>
              <p:cNvPicPr>
                <a:picLocks noChangeAspect="1"/>
              </p:cNvPicPr>
              <p:nvPr/>
            </p:nvPicPr>
            <p:blipFill>
              <a:blip r:embed="rId1">
                <a:duotone>
                  <a:prstClr val="black"/>
                  <a:schemeClr val="accent6">
                    <a:tint val="45000"/>
                    <a:satMod val="400000"/>
                  </a:schemeClr>
                </a:duotone>
                <a:lum contrast="20000"/>
                <a:extLst>
                  <a:ext uri="{96DAC541-7B7A-43D3-8B79-37D633B846F1}">
                    <asvg:svgBlip xmlns:asvg="http://schemas.microsoft.com/office/drawing/2016/SVG/main" r:embed="rId2"/>
                  </a:ext>
                </a:extLst>
              </a:blip>
              <a:stretch>
                <a:fillRect/>
              </a:stretch>
            </p:blipFill>
            <p:spPr>
              <a:xfrm>
                <a:off x="5035032" y="3176187"/>
                <a:ext cx="495102" cy="495098"/>
              </a:xfrm>
              <a:prstGeom prst="rect">
                <a:avLst/>
              </a:prstGeom>
            </p:spPr>
          </p:pic>
          <p:grpSp>
            <p:nvGrpSpPr>
              <p:cNvPr id="119" name="组合 118"/>
              <p:cNvGrpSpPr/>
              <p:nvPr/>
            </p:nvGrpSpPr>
            <p:grpSpPr>
              <a:xfrm rot="7706790">
                <a:off x="4770068" y="3333568"/>
                <a:ext cx="261322" cy="209407"/>
                <a:chOff x="4885564" y="4894263"/>
                <a:chExt cx="548396" cy="439449"/>
              </a:xfrm>
            </p:grpSpPr>
            <p:grpSp>
              <p:nvGrpSpPr>
                <p:cNvPr id="131" name="组合 130"/>
                <p:cNvGrpSpPr/>
                <p:nvPr/>
              </p:nvGrpSpPr>
              <p:grpSpPr>
                <a:xfrm rot="2878246">
                  <a:off x="4952751" y="4827076"/>
                  <a:ext cx="265116" cy="399489"/>
                  <a:chOff x="5141913" y="4207119"/>
                  <a:chExt cx="306388" cy="174380"/>
                </a:xfrm>
              </p:grpSpPr>
              <p:pic>
                <p:nvPicPr>
                  <p:cNvPr id="135" name="图形 48"/>
                  <p:cNvPicPr>
                    <a:picLocks noChangeAspect="1"/>
                  </p:cNvPicPr>
                  <p:nvPr/>
                </p:nvPicPr>
                <p:blipFill>
                  <a:blip r:embed="rId3">
                    <a:duotone>
                      <a:schemeClr val="accent2">
                        <a:shade val="45000"/>
                        <a:satMod val="135000"/>
                      </a:schemeClr>
                      <a:prstClr val="white"/>
                    </a:duotone>
                    <a:extLst>
                      <a:ext uri="{96DAC541-7B7A-43D3-8B79-37D633B846F1}">
                        <asvg:svgBlip xmlns:asvg="http://schemas.microsoft.com/office/drawing/2016/SVG/main" r:embed="rId4"/>
                      </a:ext>
                    </a:extLst>
                  </a:blip>
                  <a:stretch>
                    <a:fillRect/>
                  </a:stretch>
                </p:blipFill>
                <p:spPr>
                  <a:xfrm>
                    <a:off x="5141913" y="4207119"/>
                    <a:ext cx="174380" cy="174380"/>
                  </a:xfrm>
                  <a:prstGeom prst="rect">
                    <a:avLst/>
                  </a:prstGeom>
                </p:spPr>
              </p:pic>
              <p:pic>
                <p:nvPicPr>
                  <p:cNvPr id="136" name="图形 49"/>
                  <p:cNvPicPr>
                    <a:picLocks noChangeAspect="1"/>
                  </p:cNvPicPr>
                  <p:nvPr/>
                </p:nvPicPr>
                <p:blipFill>
                  <a:blip r:embed="rId3">
                    <a:duotone>
                      <a:schemeClr val="accent2">
                        <a:shade val="45000"/>
                        <a:satMod val="135000"/>
                      </a:schemeClr>
                      <a:prstClr val="white"/>
                    </a:duotone>
                    <a:extLst>
                      <a:ext uri="{96DAC541-7B7A-43D3-8B79-37D633B846F1}">
                        <asvg:svgBlip xmlns:asvg="http://schemas.microsoft.com/office/drawing/2016/SVG/main" r:embed="rId4"/>
                      </a:ext>
                    </a:extLst>
                  </a:blip>
                  <a:stretch>
                    <a:fillRect/>
                  </a:stretch>
                </p:blipFill>
                <p:spPr>
                  <a:xfrm>
                    <a:off x="5273921" y="4207119"/>
                    <a:ext cx="174380" cy="174380"/>
                  </a:xfrm>
                  <a:prstGeom prst="rect">
                    <a:avLst/>
                  </a:prstGeom>
                </p:spPr>
              </p:pic>
            </p:grpSp>
            <p:grpSp>
              <p:nvGrpSpPr>
                <p:cNvPr id="132" name="组合 131"/>
                <p:cNvGrpSpPr/>
                <p:nvPr/>
              </p:nvGrpSpPr>
              <p:grpSpPr>
                <a:xfrm rot="2878246">
                  <a:off x="5101658" y="5001409"/>
                  <a:ext cx="265116" cy="399489"/>
                  <a:chOff x="5141913" y="4207119"/>
                  <a:chExt cx="306388" cy="174380"/>
                </a:xfrm>
              </p:grpSpPr>
              <p:pic>
                <p:nvPicPr>
                  <p:cNvPr id="133" name="图形 46"/>
                  <p:cNvPicPr>
                    <a:picLocks noChangeAspect="1"/>
                  </p:cNvPicPr>
                  <p:nvPr/>
                </p:nvPicPr>
                <p:blipFill>
                  <a:blip r:embed="rId3">
                    <a:duotone>
                      <a:schemeClr val="accent2">
                        <a:shade val="45000"/>
                        <a:satMod val="135000"/>
                      </a:schemeClr>
                      <a:prstClr val="white"/>
                    </a:duotone>
                    <a:extLst>
                      <a:ext uri="{96DAC541-7B7A-43D3-8B79-37D633B846F1}">
                        <asvg:svgBlip xmlns:asvg="http://schemas.microsoft.com/office/drawing/2016/SVG/main" r:embed="rId4"/>
                      </a:ext>
                    </a:extLst>
                  </a:blip>
                  <a:stretch>
                    <a:fillRect/>
                  </a:stretch>
                </p:blipFill>
                <p:spPr>
                  <a:xfrm>
                    <a:off x="5141913" y="4207119"/>
                    <a:ext cx="174380" cy="174380"/>
                  </a:xfrm>
                  <a:prstGeom prst="rect">
                    <a:avLst/>
                  </a:prstGeom>
                </p:spPr>
              </p:pic>
              <p:pic>
                <p:nvPicPr>
                  <p:cNvPr id="134" name="图形 47"/>
                  <p:cNvPicPr>
                    <a:picLocks noChangeAspect="1"/>
                  </p:cNvPicPr>
                  <p:nvPr/>
                </p:nvPicPr>
                <p:blipFill>
                  <a:blip r:embed="rId3">
                    <a:duotone>
                      <a:schemeClr val="accent2">
                        <a:shade val="45000"/>
                        <a:satMod val="135000"/>
                      </a:schemeClr>
                      <a:prstClr val="white"/>
                    </a:duotone>
                    <a:extLst>
                      <a:ext uri="{96DAC541-7B7A-43D3-8B79-37D633B846F1}">
                        <asvg:svgBlip xmlns:asvg="http://schemas.microsoft.com/office/drawing/2016/SVG/main" r:embed="rId4"/>
                      </a:ext>
                    </a:extLst>
                  </a:blip>
                  <a:stretch>
                    <a:fillRect/>
                  </a:stretch>
                </p:blipFill>
                <p:spPr>
                  <a:xfrm>
                    <a:off x="5273921" y="4207119"/>
                    <a:ext cx="174380" cy="174380"/>
                  </a:xfrm>
                  <a:prstGeom prst="rect">
                    <a:avLst/>
                  </a:prstGeom>
                </p:spPr>
              </p:pic>
            </p:grpSp>
          </p:grpSp>
          <p:cxnSp>
            <p:nvCxnSpPr>
              <p:cNvPr id="120" name="直接箭头连接符 119"/>
              <p:cNvCxnSpPr/>
              <p:nvPr/>
            </p:nvCxnSpPr>
            <p:spPr>
              <a:xfrm flipH="1">
                <a:off x="5302128" y="2323240"/>
                <a:ext cx="61688" cy="340247"/>
              </a:xfrm>
              <a:prstGeom prst="straightConnector1">
                <a:avLst/>
              </a:prstGeom>
              <a:ln>
                <a:prstDash val="dashDot"/>
                <a:tailEnd type="triangle"/>
              </a:ln>
            </p:spPr>
            <p:style>
              <a:lnRef idx="1">
                <a:schemeClr val="dk1"/>
              </a:lnRef>
              <a:fillRef idx="0">
                <a:schemeClr val="dk1"/>
              </a:fillRef>
              <a:effectRef idx="0">
                <a:schemeClr val="dk1"/>
              </a:effectRef>
              <a:fontRef idx="minor">
                <a:schemeClr val="tx1"/>
              </a:fontRef>
            </p:style>
          </p:cxnSp>
          <p:grpSp>
            <p:nvGrpSpPr>
              <p:cNvPr id="121" name="组合 120"/>
              <p:cNvGrpSpPr/>
              <p:nvPr/>
            </p:nvGrpSpPr>
            <p:grpSpPr>
              <a:xfrm rot="19651657" flipH="1">
                <a:off x="5051183" y="2730389"/>
                <a:ext cx="438616" cy="351478"/>
                <a:chOff x="4885564" y="4894263"/>
                <a:chExt cx="548396" cy="439449"/>
              </a:xfrm>
            </p:grpSpPr>
            <p:grpSp>
              <p:nvGrpSpPr>
                <p:cNvPr id="125" name="组合 124"/>
                <p:cNvGrpSpPr/>
                <p:nvPr/>
              </p:nvGrpSpPr>
              <p:grpSpPr>
                <a:xfrm rot="2878246">
                  <a:off x="4952751" y="4827076"/>
                  <a:ext cx="265116" cy="399489"/>
                  <a:chOff x="5141913" y="4207119"/>
                  <a:chExt cx="306388" cy="174380"/>
                </a:xfrm>
              </p:grpSpPr>
              <p:pic>
                <p:nvPicPr>
                  <p:cNvPr id="129" name="图形 4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1913" y="4207119"/>
                    <a:ext cx="174380" cy="174380"/>
                  </a:xfrm>
                  <a:prstGeom prst="rect">
                    <a:avLst/>
                  </a:prstGeom>
                </p:spPr>
              </p:pic>
              <p:pic>
                <p:nvPicPr>
                  <p:cNvPr id="130" name="图形 4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3921" y="4207119"/>
                    <a:ext cx="174380" cy="174380"/>
                  </a:xfrm>
                  <a:prstGeom prst="rect">
                    <a:avLst/>
                  </a:prstGeom>
                </p:spPr>
              </p:pic>
            </p:grpSp>
            <p:grpSp>
              <p:nvGrpSpPr>
                <p:cNvPr id="126" name="组合 125"/>
                <p:cNvGrpSpPr/>
                <p:nvPr/>
              </p:nvGrpSpPr>
              <p:grpSpPr>
                <a:xfrm rot="2878246">
                  <a:off x="5101658" y="5001409"/>
                  <a:ext cx="265116" cy="399489"/>
                  <a:chOff x="5141913" y="4207119"/>
                  <a:chExt cx="306388" cy="174380"/>
                </a:xfrm>
              </p:grpSpPr>
              <p:pic>
                <p:nvPicPr>
                  <p:cNvPr id="127" name="图形 4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1913" y="4207119"/>
                    <a:ext cx="174380" cy="174380"/>
                  </a:xfrm>
                  <a:prstGeom prst="rect">
                    <a:avLst/>
                  </a:prstGeom>
                </p:spPr>
              </p:pic>
              <p:pic>
                <p:nvPicPr>
                  <p:cNvPr id="128" name="图形 4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3921" y="4207119"/>
                    <a:ext cx="174380" cy="174380"/>
                  </a:xfrm>
                  <a:prstGeom prst="rect">
                    <a:avLst/>
                  </a:prstGeom>
                </p:spPr>
              </p:pic>
            </p:grpSp>
          </p:grpSp>
          <p:sp>
            <p:nvSpPr>
              <p:cNvPr id="122" name="文本框 35"/>
              <p:cNvSpPr txBox="1"/>
              <p:nvPr/>
            </p:nvSpPr>
            <p:spPr>
              <a:xfrm rot="21336380">
                <a:off x="3480901" y="3468210"/>
                <a:ext cx="1418369" cy="2308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900" dirty="0">
                    <a:latin typeface="Times New Roman" panose="02020603050405020304" pitchFamily="18" charset="0"/>
                    <a:cs typeface="Times New Roman" panose="02020603050405020304" pitchFamily="18" charset="0"/>
                  </a:rPr>
                  <a:t>channel propagation</a:t>
                </a:r>
                <a:endParaRPr lang="zh-CN" altLang="en-US" sz="900" dirty="0">
                  <a:latin typeface="Times New Roman" panose="02020603050405020304" pitchFamily="18" charset="0"/>
                  <a:cs typeface="Times New Roman" panose="02020603050405020304" pitchFamily="18" charset="0"/>
                </a:endParaRPr>
              </a:p>
            </p:txBody>
          </p:sp>
          <p:sp>
            <p:nvSpPr>
              <p:cNvPr id="123" name="文本框 36"/>
              <p:cNvSpPr txBox="1"/>
              <p:nvPr/>
            </p:nvSpPr>
            <p:spPr>
              <a:xfrm rot="21336380">
                <a:off x="3426992" y="3259314"/>
                <a:ext cx="1418369" cy="2308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900" dirty="0">
                    <a:latin typeface="Times New Roman" panose="02020603050405020304" pitchFamily="18" charset="0"/>
                    <a:cs typeface="Times New Roman" panose="02020603050405020304" pitchFamily="18" charset="0"/>
                  </a:rPr>
                  <a:t>wireless</a:t>
                </a:r>
                <a:endParaRPr lang="zh-CN" altLang="en-US" sz="900" dirty="0">
                  <a:latin typeface="Times New Roman" panose="02020603050405020304" pitchFamily="18" charset="0"/>
                  <a:cs typeface="Times New Roman" panose="02020603050405020304" pitchFamily="18" charset="0"/>
                </a:endParaRPr>
              </a:p>
            </p:txBody>
          </p:sp>
          <p:sp>
            <p:nvSpPr>
              <p:cNvPr id="124" name="文本框 37"/>
              <p:cNvSpPr txBox="1"/>
              <p:nvPr/>
            </p:nvSpPr>
            <p:spPr>
              <a:xfrm>
                <a:off x="4577848" y="3612327"/>
                <a:ext cx="1418369"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b="1" dirty="0">
                    <a:latin typeface="Times New Roman" panose="02020603050405020304" pitchFamily="18" charset="0"/>
                    <a:cs typeface="Times New Roman" panose="02020603050405020304" pitchFamily="18" charset="0"/>
                  </a:rPr>
                  <a:t>Receiver</a:t>
                </a:r>
                <a:endParaRPr lang="zh-CN" altLang="en-US" sz="1200" b="1" dirty="0">
                  <a:latin typeface="Times New Roman" panose="02020603050405020304" pitchFamily="18" charset="0"/>
                  <a:cs typeface="Times New Roman" panose="02020603050405020304" pitchFamily="18" charset="0"/>
                </a:endParaRPr>
              </a:p>
            </p:txBody>
          </p:sp>
        </p:grpSp>
        <p:sp>
          <p:nvSpPr>
            <p:cNvPr id="274" name="文本框 273"/>
            <p:cNvSpPr txBox="1"/>
            <p:nvPr/>
          </p:nvSpPr>
          <p:spPr>
            <a:xfrm>
              <a:off x="917399" y="5201252"/>
              <a:ext cx="4109735" cy="374654"/>
            </a:xfrm>
            <a:prstGeom prst="rect">
              <a:avLst/>
            </a:prstGeom>
            <a:noFill/>
          </p:spPr>
          <p:txBody>
            <a:bodyPr wrap="square" rtlCol="0">
              <a:spAutoFit/>
            </a:bodyPr>
            <a:lstStyle/>
            <a:p>
              <a:pPr algn="ctr">
                <a:lnSpc>
                  <a:spcPct val="150000"/>
                </a:lnSpc>
                <a:spcAft>
                  <a:spcPts val="600"/>
                </a:spcAft>
              </a:pPr>
              <a:r>
                <a:rPr lang="zh-CN" altLang="en-US" sz="1400" dirty="0">
                  <a:latin typeface="宋体" panose="02010600030101010101" pitchFamily="2" charset="-122"/>
                  <a:ea typeface="宋体" panose="02010600030101010101" pitchFamily="2" charset="-122"/>
                </a:rPr>
                <a:t>白盒对抗样本攻击与接收机防御场景示意图</a:t>
              </a:r>
              <a:endParaRPr lang="zh-CN" altLang="en-US" sz="1400" dirty="0">
                <a:latin typeface="Times New Roman" panose="02020603050405020304" pitchFamily="18" charset="0"/>
                <a:ea typeface="宋体" panose="02010600030101010101" pitchFamily="2" charset="-122"/>
                <a:cs typeface="Times New Roman" panose="02020603050405020304" pitchFamily="18" charset="0"/>
              </a:endParaRPr>
            </a:p>
          </p:txBody>
        </p:sp>
      </p:grpSp>
      <p:pic>
        <p:nvPicPr>
          <p:cNvPr id="298" name="图片 297"/>
          <p:cNvPicPr>
            <a:picLocks noChangeAspect="1"/>
          </p:cNvPicPr>
          <p:nvPr/>
        </p:nvPicPr>
        <p:blipFill>
          <a:blip r:embed="rId5"/>
          <a:stretch>
            <a:fillRect/>
          </a:stretch>
        </p:blipFill>
        <p:spPr>
          <a:xfrm>
            <a:off x="7334929" y="1822020"/>
            <a:ext cx="4565316" cy="612420"/>
          </a:xfrm>
          <a:prstGeom prst="rect">
            <a:avLst/>
          </a:prstGeom>
        </p:spPr>
      </p:pic>
      <p:sp>
        <p:nvSpPr>
          <p:cNvPr id="300" name="文本框 299"/>
          <p:cNvSpPr txBox="1"/>
          <p:nvPr/>
        </p:nvSpPr>
        <p:spPr>
          <a:xfrm>
            <a:off x="5517972" y="1548796"/>
            <a:ext cx="6094770"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射频指纹识别任务</a:t>
            </a:r>
            <a:endParaRPr lang="zh-CN" altLang="en-US" dirty="0"/>
          </a:p>
        </p:txBody>
      </p:sp>
      <p:sp>
        <p:nvSpPr>
          <p:cNvPr id="302" name="文本框 301"/>
          <p:cNvSpPr txBox="1"/>
          <p:nvPr/>
        </p:nvSpPr>
        <p:spPr>
          <a:xfrm>
            <a:off x="5893635" y="1943564"/>
            <a:ext cx="1313979"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数据集</a:t>
            </a:r>
            <a:endParaRPr lang="zh-CN" altLang="en-US" dirty="0"/>
          </a:p>
        </p:txBody>
      </p:sp>
      <p:sp>
        <p:nvSpPr>
          <p:cNvPr id="303" name="文本框 302"/>
          <p:cNvSpPr txBox="1"/>
          <p:nvPr/>
        </p:nvSpPr>
        <p:spPr>
          <a:xfrm>
            <a:off x="5893634" y="2454435"/>
            <a:ext cx="1313979"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训练目标</a:t>
            </a:r>
            <a:endParaRPr lang="zh-CN" altLang="en-US" dirty="0"/>
          </a:p>
        </p:txBody>
      </p:sp>
      <p:pic>
        <p:nvPicPr>
          <p:cNvPr id="305" name="图片 304"/>
          <p:cNvPicPr>
            <a:picLocks noChangeAspect="1"/>
          </p:cNvPicPr>
          <p:nvPr/>
        </p:nvPicPr>
        <p:blipFill>
          <a:blip r:embed="rId6"/>
          <a:stretch>
            <a:fillRect/>
          </a:stretch>
        </p:blipFill>
        <p:spPr>
          <a:xfrm>
            <a:off x="7334929" y="2494373"/>
            <a:ext cx="3047935" cy="462328"/>
          </a:xfrm>
          <a:prstGeom prst="rect">
            <a:avLst/>
          </a:prstGeom>
        </p:spPr>
      </p:pic>
      <p:pic>
        <p:nvPicPr>
          <p:cNvPr id="307" name="图片 306"/>
          <p:cNvPicPr>
            <a:picLocks noChangeAspect="1"/>
          </p:cNvPicPr>
          <p:nvPr/>
        </p:nvPicPr>
        <p:blipFill>
          <a:blip r:embed="rId7"/>
          <a:stretch>
            <a:fillRect/>
          </a:stretch>
        </p:blipFill>
        <p:spPr>
          <a:xfrm>
            <a:off x="7334929" y="3521802"/>
            <a:ext cx="3721063" cy="412602"/>
          </a:xfrm>
          <a:prstGeom prst="rect">
            <a:avLst/>
          </a:prstGeom>
        </p:spPr>
      </p:pic>
      <p:sp>
        <p:nvSpPr>
          <p:cNvPr id="308" name="文本框 307"/>
          <p:cNvSpPr txBox="1"/>
          <p:nvPr/>
        </p:nvSpPr>
        <p:spPr>
          <a:xfrm>
            <a:off x="5517972" y="2957675"/>
            <a:ext cx="6094770"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射频指纹白盒对抗样本攻击</a:t>
            </a:r>
            <a:endParaRPr lang="zh-CN" altLang="en-US" dirty="0"/>
          </a:p>
        </p:txBody>
      </p:sp>
      <p:sp>
        <p:nvSpPr>
          <p:cNvPr id="309" name="文本框 308"/>
          <p:cNvSpPr txBox="1"/>
          <p:nvPr/>
        </p:nvSpPr>
        <p:spPr>
          <a:xfrm>
            <a:off x="5893633" y="3468654"/>
            <a:ext cx="1418369"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非目标攻击</a:t>
            </a:r>
            <a:endParaRPr lang="zh-CN" altLang="en-US" dirty="0"/>
          </a:p>
        </p:txBody>
      </p:sp>
      <p:sp>
        <p:nvSpPr>
          <p:cNvPr id="310" name="文本框 309"/>
          <p:cNvSpPr txBox="1"/>
          <p:nvPr/>
        </p:nvSpPr>
        <p:spPr>
          <a:xfrm>
            <a:off x="5893632" y="3915629"/>
            <a:ext cx="1418369"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目标攻击</a:t>
            </a:r>
            <a:endParaRPr lang="zh-CN" altLang="en-US" dirty="0"/>
          </a:p>
        </p:txBody>
      </p:sp>
      <p:pic>
        <p:nvPicPr>
          <p:cNvPr id="312" name="图片 311"/>
          <p:cNvPicPr>
            <a:picLocks noChangeAspect="1"/>
          </p:cNvPicPr>
          <p:nvPr/>
        </p:nvPicPr>
        <p:blipFill>
          <a:blip r:embed="rId8"/>
          <a:stretch>
            <a:fillRect/>
          </a:stretch>
        </p:blipFill>
        <p:spPr>
          <a:xfrm>
            <a:off x="7334929" y="3966088"/>
            <a:ext cx="4693669" cy="416872"/>
          </a:xfrm>
          <a:prstGeom prst="rect">
            <a:avLst/>
          </a:prstGeom>
        </p:spPr>
      </p:pic>
      <p:sp>
        <p:nvSpPr>
          <p:cNvPr id="313" name="文本框 312"/>
          <p:cNvSpPr txBox="1"/>
          <p:nvPr/>
        </p:nvSpPr>
        <p:spPr>
          <a:xfrm>
            <a:off x="5893632" y="4354187"/>
            <a:ext cx="1418369"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对抗样本</a:t>
            </a:r>
            <a:endParaRPr lang="zh-CN" altLang="en-US" dirty="0"/>
          </a:p>
        </p:txBody>
      </p:sp>
      <p:pic>
        <p:nvPicPr>
          <p:cNvPr id="317" name="图片 316"/>
          <p:cNvPicPr>
            <a:picLocks noChangeAspect="1"/>
          </p:cNvPicPr>
          <p:nvPr/>
        </p:nvPicPr>
        <p:blipFill>
          <a:blip r:embed="rId9"/>
          <a:stretch>
            <a:fillRect/>
          </a:stretch>
        </p:blipFill>
        <p:spPr>
          <a:xfrm>
            <a:off x="7334929" y="4419140"/>
            <a:ext cx="1705908" cy="308689"/>
          </a:xfrm>
          <a:prstGeom prst="rect">
            <a:avLst/>
          </a:prstGeom>
        </p:spPr>
      </p:pic>
      <p:sp>
        <p:nvSpPr>
          <p:cNvPr id="318" name="文本框 317"/>
          <p:cNvSpPr txBox="1"/>
          <p:nvPr/>
        </p:nvSpPr>
        <p:spPr>
          <a:xfrm>
            <a:off x="5517972" y="4812229"/>
            <a:ext cx="6094770"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射频指纹白盒对抗样本防御</a:t>
            </a:r>
            <a:endParaRPr lang="zh-CN" altLang="en-US" dirty="0"/>
          </a:p>
        </p:txBody>
      </p:sp>
      <p:sp>
        <p:nvSpPr>
          <p:cNvPr id="319" name="文本框 318"/>
          <p:cNvSpPr txBox="1"/>
          <p:nvPr/>
        </p:nvSpPr>
        <p:spPr>
          <a:xfrm>
            <a:off x="5893634" y="5267530"/>
            <a:ext cx="1313979"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数据集</a:t>
            </a:r>
            <a:endParaRPr lang="zh-CN" altLang="en-US" dirty="0"/>
          </a:p>
        </p:txBody>
      </p:sp>
      <p:pic>
        <p:nvPicPr>
          <p:cNvPr id="321" name="图片 320"/>
          <p:cNvPicPr>
            <a:picLocks noChangeAspect="1"/>
          </p:cNvPicPr>
          <p:nvPr/>
        </p:nvPicPr>
        <p:blipFill>
          <a:blip r:embed="rId10"/>
          <a:stretch>
            <a:fillRect/>
          </a:stretch>
        </p:blipFill>
        <p:spPr>
          <a:xfrm>
            <a:off x="6806780" y="5346810"/>
            <a:ext cx="2464220" cy="281625"/>
          </a:xfrm>
          <a:prstGeom prst="rect">
            <a:avLst/>
          </a:prstGeom>
        </p:spPr>
      </p:pic>
      <p:pic>
        <p:nvPicPr>
          <p:cNvPr id="323" name="图片 322"/>
          <p:cNvPicPr>
            <a:picLocks noChangeAspect="1"/>
          </p:cNvPicPr>
          <p:nvPr/>
        </p:nvPicPr>
        <p:blipFill>
          <a:blip r:embed="rId11"/>
          <a:stretch>
            <a:fillRect/>
          </a:stretch>
        </p:blipFill>
        <p:spPr>
          <a:xfrm>
            <a:off x="9353625" y="5369951"/>
            <a:ext cx="2743200" cy="248253"/>
          </a:xfrm>
          <a:prstGeom prst="rect">
            <a:avLst/>
          </a:prstGeom>
        </p:spPr>
      </p:pic>
      <p:pic>
        <p:nvPicPr>
          <p:cNvPr id="325" name="图片 324"/>
          <p:cNvPicPr>
            <a:picLocks noChangeAspect="1"/>
          </p:cNvPicPr>
          <p:nvPr/>
        </p:nvPicPr>
        <p:blipFill>
          <a:blip r:embed="rId12"/>
          <a:stretch>
            <a:fillRect/>
          </a:stretch>
        </p:blipFill>
        <p:spPr>
          <a:xfrm>
            <a:off x="6806780" y="5706977"/>
            <a:ext cx="1781279" cy="281625"/>
          </a:xfrm>
          <a:prstGeom prst="rect">
            <a:avLst/>
          </a:prstGeom>
        </p:spPr>
      </p:pic>
      <p:sp>
        <p:nvSpPr>
          <p:cNvPr id="326" name="文本框 325"/>
          <p:cNvSpPr txBox="1"/>
          <p:nvPr/>
        </p:nvSpPr>
        <p:spPr>
          <a:xfrm>
            <a:off x="5893632" y="6012418"/>
            <a:ext cx="1313979"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防御目标</a:t>
            </a:r>
            <a:endParaRPr lang="zh-CN" altLang="en-US" dirty="0"/>
          </a:p>
        </p:txBody>
      </p:sp>
      <p:pic>
        <p:nvPicPr>
          <p:cNvPr id="328" name="图片 327"/>
          <p:cNvPicPr>
            <a:picLocks noChangeAspect="1"/>
          </p:cNvPicPr>
          <p:nvPr/>
        </p:nvPicPr>
        <p:blipFill>
          <a:blip r:embed="rId13"/>
          <a:stretch>
            <a:fillRect/>
          </a:stretch>
        </p:blipFill>
        <p:spPr>
          <a:xfrm>
            <a:off x="7141243" y="6067144"/>
            <a:ext cx="2743201" cy="39085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研究方法一</a:t>
            </a:r>
            <a:endParaRPr lang="zh-CN" altLang="en-US" dirty="0"/>
          </a:p>
        </p:txBody>
      </p:sp>
      <p:sp>
        <p:nvSpPr>
          <p:cNvPr id="3" name="灯片编号占位符 2"/>
          <p:cNvSpPr>
            <a:spLocks noGrp="1"/>
          </p:cNvSpPr>
          <p:nvPr>
            <p:ph type="sldNum" sz="quarter" idx="10"/>
          </p:nvPr>
        </p:nvSpPr>
        <p:spPr/>
        <p:txBody>
          <a:bodyPr/>
          <a:lstStyle/>
          <a:p>
            <a:r>
              <a:rPr lang="en-US" altLang="zh-CN" dirty="0"/>
              <a:t>11</a:t>
            </a:r>
            <a:endParaRPr lang="zh-CN" altLang="en-US" dirty="0"/>
          </a:p>
        </p:txBody>
      </p:sp>
      <p:sp>
        <p:nvSpPr>
          <p:cNvPr id="6" name="文本框 5"/>
          <p:cNvSpPr txBox="1"/>
          <p:nvPr/>
        </p:nvSpPr>
        <p:spPr>
          <a:xfrm>
            <a:off x="614680" y="1023263"/>
            <a:ext cx="6642100"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从消除训练干扰出发 </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建立消除对抗干扰的去噪框架</a:t>
            </a:r>
            <a:endParaRPr lang="en-US" altLang="zh-CN" sz="2000" b="1" dirty="0">
              <a:latin typeface="黑体" panose="02010609060101010101" pitchFamily="49" charset="-122"/>
              <a:ea typeface="黑体" panose="02010609060101010101" pitchFamily="49" charset="-122"/>
            </a:endParaRPr>
          </a:p>
        </p:txBody>
      </p:sp>
      <p:pic>
        <p:nvPicPr>
          <p:cNvPr id="13" name="图片 12"/>
          <p:cNvPicPr>
            <a:picLocks noChangeAspect="1"/>
          </p:cNvPicPr>
          <p:nvPr/>
        </p:nvPicPr>
        <p:blipFill>
          <a:blip r:embed="rId1"/>
          <a:srcRect/>
          <a:stretch>
            <a:fillRect/>
          </a:stretch>
        </p:blipFill>
        <p:spPr>
          <a:xfrm>
            <a:off x="8028211" y="1271171"/>
            <a:ext cx="3538874" cy="2434285"/>
          </a:xfrm>
          <a:prstGeom prst="rect">
            <a:avLst/>
          </a:prstGeom>
        </p:spPr>
      </p:pic>
      <p:pic>
        <p:nvPicPr>
          <p:cNvPr id="14" name="图片 13"/>
          <p:cNvPicPr>
            <a:picLocks noChangeAspect="1"/>
          </p:cNvPicPr>
          <p:nvPr/>
        </p:nvPicPr>
        <p:blipFill>
          <a:blip r:embed="rId2"/>
          <a:srcRect b="14067"/>
          <a:stretch>
            <a:fillRect/>
          </a:stretch>
        </p:blipFill>
        <p:spPr>
          <a:xfrm>
            <a:off x="521034" y="3847789"/>
            <a:ext cx="7199717" cy="2281425"/>
          </a:xfrm>
          <a:prstGeom prst="rect">
            <a:avLst/>
          </a:prstGeom>
        </p:spPr>
      </p:pic>
      <p:pic>
        <p:nvPicPr>
          <p:cNvPr id="15" name="图片 14"/>
          <p:cNvPicPr>
            <a:picLocks noChangeAspect="1"/>
          </p:cNvPicPr>
          <p:nvPr/>
        </p:nvPicPr>
        <p:blipFill>
          <a:blip r:embed="rId3"/>
          <a:stretch>
            <a:fillRect/>
          </a:stretch>
        </p:blipFill>
        <p:spPr>
          <a:xfrm>
            <a:off x="7656497" y="4180095"/>
            <a:ext cx="4080830" cy="1963752"/>
          </a:xfrm>
          <a:prstGeom prst="rect">
            <a:avLst/>
          </a:prstGeom>
        </p:spPr>
      </p:pic>
      <p:sp>
        <p:nvSpPr>
          <p:cNvPr id="16" name="文本框 256"/>
          <p:cNvSpPr txBox="1"/>
          <p:nvPr/>
        </p:nvSpPr>
        <p:spPr>
          <a:xfrm>
            <a:off x="3074530" y="6197084"/>
            <a:ext cx="1569660"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Arial" panose="020B0604020202020204" pitchFamily="34" charset="0"/>
                <a:cs typeface="Arial" panose="020B0604020202020204" pitchFamily="34" charset="0"/>
              </a:rPr>
              <a:t>对抗干扰消除</a:t>
            </a:r>
            <a:endParaRPr lang="zh-CN" altLang="en-US" b="1" dirty="0">
              <a:latin typeface="Arial" panose="020B0604020202020204" pitchFamily="34" charset="0"/>
              <a:cs typeface="Arial" panose="020B0604020202020204" pitchFamily="34" charset="0"/>
            </a:endParaRPr>
          </a:p>
        </p:txBody>
      </p:sp>
      <p:sp>
        <p:nvSpPr>
          <p:cNvPr id="17" name="文本框 257"/>
          <p:cNvSpPr txBox="1"/>
          <p:nvPr/>
        </p:nvSpPr>
        <p:spPr>
          <a:xfrm>
            <a:off x="8815195" y="6187933"/>
            <a:ext cx="226215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Arial" panose="020B0604020202020204" pitchFamily="34" charset="0"/>
                <a:cs typeface="Arial" panose="020B0604020202020204" pitchFamily="34" charset="0"/>
              </a:rPr>
              <a:t>基于原型的特征对齐</a:t>
            </a:r>
            <a:endParaRPr lang="zh-CN" altLang="en-US" b="1" dirty="0">
              <a:latin typeface="Arial" panose="020B0604020202020204" pitchFamily="34" charset="0"/>
              <a:cs typeface="Arial" panose="020B0604020202020204" pitchFamily="34" charset="0"/>
            </a:endParaRPr>
          </a:p>
        </p:txBody>
      </p:sp>
      <p:grpSp>
        <p:nvGrpSpPr>
          <p:cNvPr id="18" name="组合 17"/>
          <p:cNvGrpSpPr/>
          <p:nvPr/>
        </p:nvGrpSpPr>
        <p:grpSpPr>
          <a:xfrm>
            <a:off x="335295" y="1569143"/>
            <a:ext cx="6126899" cy="1521921"/>
            <a:chOff x="2446343" y="2692401"/>
            <a:chExt cx="4881557" cy="1212580"/>
          </a:xfrm>
        </p:grpSpPr>
        <p:sp>
          <p:nvSpPr>
            <p:cNvPr id="23" name="矩形 22"/>
            <p:cNvSpPr/>
            <p:nvPr/>
          </p:nvSpPr>
          <p:spPr>
            <a:xfrm>
              <a:off x="3933685" y="2720771"/>
              <a:ext cx="3362325" cy="1151137"/>
            </a:xfrm>
            <a:prstGeom prst="rect">
              <a:avLst/>
            </a:prstGeom>
            <a:solidFill>
              <a:srgbClr val="E6F1F2"/>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矩形: 圆角 23"/>
            <p:cNvSpPr/>
            <p:nvPr/>
          </p:nvSpPr>
          <p:spPr>
            <a:xfrm>
              <a:off x="5709877" y="2774825"/>
              <a:ext cx="1542510" cy="556015"/>
            </a:xfrm>
            <a:prstGeom prst="roundRect">
              <a:avLst>
                <a:gd name="adj" fmla="val 10476"/>
              </a:avLst>
            </a:prstGeom>
            <a:noFill/>
            <a:ln w="6350">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5" name="矩形: 圆角 24"/>
            <p:cNvSpPr/>
            <p:nvPr/>
          </p:nvSpPr>
          <p:spPr>
            <a:xfrm>
              <a:off x="5676899" y="2743567"/>
              <a:ext cx="1598613" cy="1112471"/>
            </a:xfrm>
            <a:prstGeom prst="roundRect">
              <a:avLst>
                <a:gd name="adj" fmla="val 4849"/>
              </a:avLst>
            </a:prstGeom>
            <a:noFill/>
            <a:ln w="6350">
              <a:solidFill>
                <a:schemeClr val="accent2">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矩形: 圆角 25"/>
            <p:cNvSpPr/>
            <p:nvPr/>
          </p:nvSpPr>
          <p:spPr>
            <a:xfrm>
              <a:off x="4137819" y="3078647"/>
              <a:ext cx="1002482" cy="507534"/>
            </a:xfrm>
            <a:prstGeom prst="roundRect">
              <a:avLst>
                <a:gd name="adj" fmla="val 4574"/>
              </a:avLst>
            </a:prstGeom>
            <a:solidFill>
              <a:schemeClr val="accent1">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b="1" dirty="0">
                  <a:solidFill>
                    <a:schemeClr val="bg2">
                      <a:lumMod val="25000"/>
                    </a:schemeClr>
                  </a:solidFill>
                  <a:latin typeface="Times New Roman" panose="02020603050405020304" pitchFamily="18" charset="0"/>
                  <a:cs typeface="Times New Roman" panose="02020603050405020304" pitchFamily="18" charset="0"/>
                </a:rPr>
                <a:t>Denoising Network</a:t>
              </a:r>
              <a:endParaRPr lang="zh-CN" altLang="en-US" sz="1400" b="1"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27" name="对象 5"/>
            <p:cNvPicPr/>
            <p:nvPr/>
          </p:nvPicPr>
          <p:blipFill>
            <a:blip r:embed="rId4"/>
            <a:stretch>
              <a:fillRect/>
            </a:stretch>
          </p:blipFill>
          <p:spPr>
            <a:xfrm>
              <a:off x="3506320" y="3322904"/>
              <a:ext cx="284163" cy="246062"/>
            </a:xfrm>
            <a:prstGeom prst="rect">
              <a:avLst/>
            </a:prstGeom>
          </p:spPr>
        </p:pic>
        <p:pic>
          <p:nvPicPr>
            <p:cNvPr id="28" name="对象 6"/>
            <p:cNvPicPr/>
            <p:nvPr/>
          </p:nvPicPr>
          <p:blipFill>
            <a:blip r:embed="rId5"/>
            <a:stretch>
              <a:fillRect/>
            </a:stretch>
          </p:blipFill>
          <p:spPr>
            <a:xfrm>
              <a:off x="3582520" y="3078647"/>
              <a:ext cx="131762" cy="242888"/>
            </a:xfrm>
            <a:prstGeom prst="rect">
              <a:avLst/>
            </a:prstGeom>
          </p:spPr>
        </p:pic>
        <p:cxnSp>
          <p:nvCxnSpPr>
            <p:cNvPr id="29" name="直接箭头连接符 28"/>
            <p:cNvCxnSpPr/>
            <p:nvPr/>
          </p:nvCxnSpPr>
          <p:spPr>
            <a:xfrm>
              <a:off x="3802768" y="3201460"/>
              <a:ext cx="335051"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3802768" y="3450646"/>
              <a:ext cx="335051"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140301" y="3201460"/>
              <a:ext cx="222309"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140301" y="3453821"/>
              <a:ext cx="222309"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3" name="对象 20"/>
            <p:cNvPicPr/>
            <p:nvPr/>
          </p:nvPicPr>
          <p:blipFill>
            <a:blip r:embed="rId6"/>
            <a:stretch>
              <a:fillRect/>
            </a:stretch>
          </p:blipFill>
          <p:spPr>
            <a:xfrm>
              <a:off x="5362435" y="3330841"/>
              <a:ext cx="300038" cy="246063"/>
            </a:xfrm>
            <a:prstGeom prst="rect">
              <a:avLst/>
            </a:prstGeom>
          </p:spPr>
        </p:pic>
        <p:pic>
          <p:nvPicPr>
            <p:cNvPr id="34" name="对象 21"/>
            <p:cNvPicPr/>
            <p:nvPr/>
          </p:nvPicPr>
          <p:blipFill>
            <a:blip r:embed="rId7"/>
            <a:stretch>
              <a:fillRect/>
            </a:stretch>
          </p:blipFill>
          <p:spPr>
            <a:xfrm>
              <a:off x="5447198" y="3086533"/>
              <a:ext cx="131762" cy="242888"/>
            </a:xfrm>
            <a:prstGeom prst="rect">
              <a:avLst/>
            </a:prstGeom>
          </p:spPr>
        </p:pic>
        <p:cxnSp>
          <p:nvCxnSpPr>
            <p:cNvPr id="35" name="直接箭头连接符 34"/>
            <p:cNvCxnSpPr/>
            <p:nvPr/>
          </p:nvCxnSpPr>
          <p:spPr>
            <a:xfrm>
              <a:off x="5662473" y="3201460"/>
              <a:ext cx="222309"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5662473" y="3453821"/>
              <a:ext cx="222309"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圆角 36"/>
            <p:cNvSpPr/>
            <p:nvPr/>
          </p:nvSpPr>
          <p:spPr>
            <a:xfrm>
              <a:off x="5885857" y="3075654"/>
              <a:ext cx="1002482" cy="507534"/>
            </a:xfrm>
            <a:prstGeom prst="roundRect">
              <a:avLst>
                <a:gd name="adj" fmla="val 4574"/>
              </a:avLst>
            </a:prstGeom>
            <a:solidFill>
              <a:schemeClr val="accent6">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b="1" dirty="0">
                  <a:solidFill>
                    <a:schemeClr val="bg2">
                      <a:lumMod val="25000"/>
                    </a:schemeClr>
                  </a:solidFill>
                  <a:latin typeface="Times New Roman" panose="02020603050405020304" pitchFamily="18" charset="0"/>
                  <a:cs typeface="Times New Roman" panose="02020603050405020304" pitchFamily="18" charset="0"/>
                </a:rPr>
                <a:t>Prototype Network</a:t>
              </a:r>
              <a:endParaRPr lang="zh-CN" altLang="en-US" sz="1400" b="1"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38" name="直接箭头连接符 37"/>
            <p:cNvCxnSpPr/>
            <p:nvPr/>
          </p:nvCxnSpPr>
          <p:spPr>
            <a:xfrm>
              <a:off x="6888339" y="3201460"/>
              <a:ext cx="222309"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6888339" y="3453821"/>
              <a:ext cx="222309"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对象 28"/>
            <p:cNvPicPr/>
            <p:nvPr/>
          </p:nvPicPr>
          <p:blipFill>
            <a:blip r:embed="rId8"/>
            <a:stretch>
              <a:fillRect/>
            </a:stretch>
          </p:blipFill>
          <p:spPr>
            <a:xfrm>
              <a:off x="7138086" y="3326078"/>
              <a:ext cx="114300" cy="242888"/>
            </a:xfrm>
            <a:prstGeom prst="rect">
              <a:avLst/>
            </a:prstGeom>
          </p:spPr>
        </p:pic>
        <p:pic>
          <p:nvPicPr>
            <p:cNvPr id="41" name="对象 29"/>
            <p:cNvPicPr/>
            <p:nvPr/>
          </p:nvPicPr>
          <p:blipFill>
            <a:blip r:embed="rId8"/>
            <a:stretch>
              <a:fillRect/>
            </a:stretch>
          </p:blipFill>
          <p:spPr>
            <a:xfrm>
              <a:off x="7138086" y="3058876"/>
              <a:ext cx="114300" cy="242888"/>
            </a:xfrm>
            <a:prstGeom prst="rect">
              <a:avLst/>
            </a:prstGeom>
          </p:spPr>
        </p:pic>
        <p:pic>
          <p:nvPicPr>
            <p:cNvPr id="42" name="图形 29"/>
            <p:cNvPicPr>
              <a:picLocks noChangeAspect="1"/>
            </p:cNvPicPr>
            <p:nvPr/>
          </p:nvPicPr>
          <p:blipFill>
            <a:blip r:embed="rId9">
              <a:duotone>
                <a:prstClr val="black"/>
                <a:schemeClr val="accent3">
                  <a:tint val="45000"/>
                  <a:satMod val="400000"/>
                </a:schemeClr>
              </a:duotone>
              <a:extLst>
                <a:ext uri="{96DAC541-7B7A-43D3-8B79-37D633B846F1}">
                  <asvg:svgBlip xmlns:asvg="http://schemas.microsoft.com/office/drawing/2016/SVG/main" r:embed="rId10"/>
                </a:ext>
              </a:extLst>
            </a:blip>
            <a:stretch>
              <a:fillRect/>
            </a:stretch>
          </p:blipFill>
          <p:spPr>
            <a:xfrm>
              <a:off x="2844865" y="3010945"/>
              <a:ext cx="284163" cy="284163"/>
            </a:xfrm>
            <a:prstGeom prst="rect">
              <a:avLst/>
            </a:prstGeom>
          </p:spPr>
        </p:pic>
        <p:grpSp>
          <p:nvGrpSpPr>
            <p:cNvPr id="43" name="组合 42"/>
            <p:cNvGrpSpPr/>
            <p:nvPr/>
          </p:nvGrpSpPr>
          <p:grpSpPr>
            <a:xfrm rot="1167148">
              <a:off x="3280963" y="3047316"/>
              <a:ext cx="173495" cy="152238"/>
              <a:chOff x="4399349" y="4047514"/>
              <a:chExt cx="313618" cy="103943"/>
            </a:xfrm>
          </p:grpSpPr>
          <p:grpSp>
            <p:nvGrpSpPr>
              <p:cNvPr id="85" name="组合 84"/>
              <p:cNvGrpSpPr/>
              <p:nvPr/>
            </p:nvGrpSpPr>
            <p:grpSpPr>
              <a:xfrm rot="21387938">
                <a:off x="4399349" y="4055183"/>
                <a:ext cx="169155" cy="96274"/>
                <a:chOff x="5141913" y="4207119"/>
                <a:chExt cx="306388" cy="174380"/>
              </a:xfrm>
            </p:grpSpPr>
            <p:pic>
              <p:nvPicPr>
                <p:cNvPr id="89" name="图形 35"/>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41913" y="4207119"/>
                  <a:ext cx="174380" cy="174380"/>
                </a:xfrm>
                <a:prstGeom prst="rect">
                  <a:avLst/>
                </a:prstGeom>
              </p:spPr>
            </p:pic>
            <p:pic>
              <p:nvPicPr>
                <p:cNvPr id="90" name="图形 36"/>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73921" y="4207119"/>
                  <a:ext cx="174380" cy="174380"/>
                </a:xfrm>
                <a:prstGeom prst="rect">
                  <a:avLst/>
                </a:prstGeom>
              </p:spPr>
            </p:pic>
          </p:grpSp>
          <p:grpSp>
            <p:nvGrpSpPr>
              <p:cNvPr id="86" name="组合 85"/>
              <p:cNvGrpSpPr/>
              <p:nvPr/>
            </p:nvGrpSpPr>
            <p:grpSpPr>
              <a:xfrm rot="21387938">
                <a:off x="4543812" y="4047514"/>
                <a:ext cx="169155" cy="96274"/>
                <a:chOff x="5141913" y="4207119"/>
                <a:chExt cx="306388" cy="174380"/>
              </a:xfrm>
            </p:grpSpPr>
            <p:pic>
              <p:nvPicPr>
                <p:cNvPr id="87" name="图形 33"/>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41913" y="4207119"/>
                  <a:ext cx="174380" cy="174380"/>
                </a:xfrm>
                <a:prstGeom prst="rect">
                  <a:avLst/>
                </a:prstGeom>
              </p:spPr>
            </p:pic>
            <p:pic>
              <p:nvPicPr>
                <p:cNvPr id="88" name="图形 34"/>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73921" y="4207119"/>
                  <a:ext cx="174380" cy="174380"/>
                </a:xfrm>
                <a:prstGeom prst="rect">
                  <a:avLst/>
                </a:prstGeom>
              </p:spPr>
            </p:pic>
          </p:grpSp>
        </p:grpSp>
        <p:grpSp>
          <p:nvGrpSpPr>
            <p:cNvPr id="44" name="组合 43"/>
            <p:cNvGrpSpPr/>
            <p:nvPr/>
          </p:nvGrpSpPr>
          <p:grpSpPr>
            <a:xfrm rot="3090308">
              <a:off x="3155638" y="3153485"/>
              <a:ext cx="173495" cy="152238"/>
              <a:chOff x="4399349" y="4047514"/>
              <a:chExt cx="313618" cy="103943"/>
            </a:xfrm>
          </p:grpSpPr>
          <p:grpSp>
            <p:nvGrpSpPr>
              <p:cNvPr id="79" name="组合 78"/>
              <p:cNvGrpSpPr/>
              <p:nvPr/>
            </p:nvGrpSpPr>
            <p:grpSpPr>
              <a:xfrm rot="21387938">
                <a:off x="4399349" y="4055183"/>
                <a:ext cx="169155" cy="96274"/>
                <a:chOff x="5141913" y="4207119"/>
                <a:chExt cx="306388" cy="174380"/>
              </a:xfrm>
            </p:grpSpPr>
            <p:pic>
              <p:nvPicPr>
                <p:cNvPr id="83" name="图形 42"/>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41913" y="4207119"/>
                  <a:ext cx="174380" cy="174380"/>
                </a:xfrm>
                <a:prstGeom prst="rect">
                  <a:avLst/>
                </a:prstGeom>
              </p:spPr>
            </p:pic>
            <p:pic>
              <p:nvPicPr>
                <p:cNvPr id="84" name="图形 43"/>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73921" y="4207119"/>
                  <a:ext cx="174380" cy="174380"/>
                </a:xfrm>
                <a:prstGeom prst="rect">
                  <a:avLst/>
                </a:prstGeom>
              </p:spPr>
            </p:pic>
          </p:grpSp>
          <p:grpSp>
            <p:nvGrpSpPr>
              <p:cNvPr id="80" name="组合 79"/>
              <p:cNvGrpSpPr/>
              <p:nvPr/>
            </p:nvGrpSpPr>
            <p:grpSpPr>
              <a:xfrm rot="21387938">
                <a:off x="4543812" y="4047514"/>
                <a:ext cx="169155" cy="96274"/>
                <a:chOff x="5141913" y="4207119"/>
                <a:chExt cx="306388" cy="174380"/>
              </a:xfrm>
            </p:grpSpPr>
            <p:pic>
              <p:nvPicPr>
                <p:cNvPr id="81" name="图形 40"/>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41913" y="4207119"/>
                  <a:ext cx="174380" cy="174380"/>
                </a:xfrm>
                <a:prstGeom prst="rect">
                  <a:avLst/>
                </a:prstGeom>
              </p:spPr>
            </p:pic>
            <p:pic>
              <p:nvPicPr>
                <p:cNvPr id="82" name="图形 41"/>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73921" y="4207119"/>
                  <a:ext cx="174380" cy="174380"/>
                </a:xfrm>
                <a:prstGeom prst="rect">
                  <a:avLst/>
                </a:prstGeom>
              </p:spPr>
            </p:pic>
          </p:grpSp>
        </p:grpSp>
        <p:grpSp>
          <p:nvGrpSpPr>
            <p:cNvPr id="45" name="组合 44"/>
            <p:cNvGrpSpPr/>
            <p:nvPr/>
          </p:nvGrpSpPr>
          <p:grpSpPr>
            <a:xfrm rot="544322">
              <a:off x="3101145" y="3373890"/>
              <a:ext cx="173495" cy="152238"/>
              <a:chOff x="4399349" y="4047514"/>
              <a:chExt cx="313618" cy="103943"/>
            </a:xfrm>
          </p:grpSpPr>
          <p:grpSp>
            <p:nvGrpSpPr>
              <p:cNvPr id="73" name="组合 72"/>
              <p:cNvGrpSpPr/>
              <p:nvPr/>
            </p:nvGrpSpPr>
            <p:grpSpPr>
              <a:xfrm rot="21387938">
                <a:off x="4399349" y="4055183"/>
                <a:ext cx="169155" cy="96274"/>
                <a:chOff x="5141913" y="4207119"/>
                <a:chExt cx="306388" cy="174380"/>
              </a:xfrm>
            </p:grpSpPr>
            <p:pic>
              <p:nvPicPr>
                <p:cNvPr id="77" name="图形 49"/>
                <p:cNvPicPr>
                  <a:picLocks noChangeAspect="1"/>
                </p:cNvPicPr>
                <p:nvPr/>
              </p:nvPicPr>
              <p:blipFill>
                <a:blip r:embed="rId11">
                  <a:duotone>
                    <a:schemeClr val="accent2">
                      <a:shade val="45000"/>
                      <a:satMod val="135000"/>
                    </a:schemeClr>
                    <a:prstClr val="white"/>
                  </a:duotone>
                  <a:extLst>
                    <a:ext uri="{96DAC541-7B7A-43D3-8B79-37D633B846F1}">
                      <asvg:svgBlip xmlns:asvg="http://schemas.microsoft.com/office/drawing/2016/SVG/main" r:embed="rId12"/>
                    </a:ext>
                  </a:extLst>
                </a:blip>
                <a:stretch>
                  <a:fillRect/>
                </a:stretch>
              </p:blipFill>
              <p:spPr>
                <a:xfrm>
                  <a:off x="5141913" y="4207119"/>
                  <a:ext cx="174380" cy="174380"/>
                </a:xfrm>
                <a:prstGeom prst="rect">
                  <a:avLst/>
                </a:prstGeom>
              </p:spPr>
            </p:pic>
            <p:pic>
              <p:nvPicPr>
                <p:cNvPr id="78" name="图形 50"/>
                <p:cNvPicPr>
                  <a:picLocks noChangeAspect="1"/>
                </p:cNvPicPr>
                <p:nvPr/>
              </p:nvPicPr>
              <p:blipFill>
                <a:blip r:embed="rId11">
                  <a:duotone>
                    <a:schemeClr val="accent2">
                      <a:shade val="45000"/>
                      <a:satMod val="135000"/>
                    </a:schemeClr>
                    <a:prstClr val="white"/>
                  </a:duotone>
                  <a:extLst>
                    <a:ext uri="{96DAC541-7B7A-43D3-8B79-37D633B846F1}">
                      <asvg:svgBlip xmlns:asvg="http://schemas.microsoft.com/office/drawing/2016/SVG/main" r:embed="rId12"/>
                    </a:ext>
                  </a:extLst>
                </a:blip>
                <a:stretch>
                  <a:fillRect/>
                </a:stretch>
              </p:blipFill>
              <p:spPr>
                <a:xfrm>
                  <a:off x="5273921" y="4207119"/>
                  <a:ext cx="174380" cy="174380"/>
                </a:xfrm>
                <a:prstGeom prst="rect">
                  <a:avLst/>
                </a:prstGeom>
              </p:spPr>
            </p:pic>
          </p:grpSp>
          <p:grpSp>
            <p:nvGrpSpPr>
              <p:cNvPr id="74" name="组合 73"/>
              <p:cNvGrpSpPr/>
              <p:nvPr/>
            </p:nvGrpSpPr>
            <p:grpSpPr>
              <a:xfrm rot="21387938">
                <a:off x="4543812" y="4047514"/>
                <a:ext cx="169155" cy="96274"/>
                <a:chOff x="5141913" y="4207119"/>
                <a:chExt cx="306388" cy="174380"/>
              </a:xfrm>
            </p:grpSpPr>
            <p:pic>
              <p:nvPicPr>
                <p:cNvPr id="75" name="图形 47"/>
                <p:cNvPicPr>
                  <a:picLocks noChangeAspect="1"/>
                </p:cNvPicPr>
                <p:nvPr/>
              </p:nvPicPr>
              <p:blipFill>
                <a:blip r:embed="rId11">
                  <a:duotone>
                    <a:schemeClr val="accent2">
                      <a:shade val="45000"/>
                      <a:satMod val="135000"/>
                    </a:schemeClr>
                    <a:prstClr val="white"/>
                  </a:duotone>
                  <a:extLst>
                    <a:ext uri="{96DAC541-7B7A-43D3-8B79-37D633B846F1}">
                      <asvg:svgBlip xmlns:asvg="http://schemas.microsoft.com/office/drawing/2016/SVG/main" r:embed="rId12"/>
                    </a:ext>
                  </a:extLst>
                </a:blip>
                <a:stretch>
                  <a:fillRect/>
                </a:stretch>
              </p:blipFill>
              <p:spPr>
                <a:xfrm>
                  <a:off x="5141913" y="4207119"/>
                  <a:ext cx="174380" cy="174380"/>
                </a:xfrm>
                <a:prstGeom prst="rect">
                  <a:avLst/>
                </a:prstGeom>
              </p:spPr>
            </p:pic>
            <p:pic>
              <p:nvPicPr>
                <p:cNvPr id="76" name="图形 48"/>
                <p:cNvPicPr>
                  <a:picLocks noChangeAspect="1"/>
                </p:cNvPicPr>
                <p:nvPr/>
              </p:nvPicPr>
              <p:blipFill>
                <a:blip r:embed="rId11">
                  <a:duotone>
                    <a:schemeClr val="accent2">
                      <a:shade val="45000"/>
                      <a:satMod val="135000"/>
                    </a:schemeClr>
                    <a:prstClr val="white"/>
                  </a:duotone>
                  <a:extLst>
                    <a:ext uri="{96DAC541-7B7A-43D3-8B79-37D633B846F1}">
                      <asvg:svgBlip xmlns:asvg="http://schemas.microsoft.com/office/drawing/2016/SVG/main" r:embed="rId12"/>
                    </a:ext>
                  </a:extLst>
                </a:blip>
                <a:stretch>
                  <a:fillRect/>
                </a:stretch>
              </p:blipFill>
              <p:spPr>
                <a:xfrm>
                  <a:off x="5273921" y="4207119"/>
                  <a:ext cx="174380" cy="174380"/>
                </a:xfrm>
                <a:prstGeom prst="rect">
                  <a:avLst/>
                </a:prstGeom>
              </p:spPr>
            </p:pic>
          </p:grpSp>
        </p:grpSp>
        <p:pic>
          <p:nvPicPr>
            <p:cNvPr id="46" name="图形 51"/>
            <p:cNvPicPr>
              <a:picLocks noChangeAspect="1"/>
            </p:cNvPicPr>
            <p:nvPr/>
          </p:nvPicPr>
          <p:blipFill>
            <a:blip r:embed="rId9">
              <a:duotone>
                <a:prstClr val="black"/>
                <a:schemeClr val="accent2">
                  <a:tint val="45000"/>
                  <a:satMod val="400000"/>
                </a:schemeClr>
              </a:duotone>
              <a:extLst>
                <a:ext uri="{96DAC541-7B7A-43D3-8B79-37D633B846F1}">
                  <asvg:svgBlip xmlns:asvg="http://schemas.microsoft.com/office/drawing/2016/SVG/main" r:embed="rId10"/>
                </a:ext>
              </a:extLst>
            </a:blip>
            <a:stretch>
              <a:fillRect/>
            </a:stretch>
          </p:blipFill>
          <p:spPr>
            <a:xfrm>
              <a:off x="2838185" y="3377902"/>
              <a:ext cx="284163" cy="284163"/>
            </a:xfrm>
            <a:prstGeom prst="rect">
              <a:avLst/>
            </a:prstGeom>
          </p:spPr>
        </p:pic>
        <p:pic>
          <p:nvPicPr>
            <p:cNvPr id="47" name="对象 58"/>
            <p:cNvPicPr/>
            <p:nvPr/>
          </p:nvPicPr>
          <p:blipFill>
            <a:blip r:embed="rId13"/>
            <a:stretch>
              <a:fillRect/>
            </a:stretch>
          </p:blipFill>
          <p:spPr>
            <a:xfrm>
              <a:off x="3148888" y="3468939"/>
              <a:ext cx="94472" cy="185309"/>
            </a:xfrm>
            <a:prstGeom prst="rect">
              <a:avLst/>
            </a:prstGeom>
          </p:spPr>
        </p:pic>
        <p:grpSp>
          <p:nvGrpSpPr>
            <p:cNvPr id="48" name="组合 47"/>
            <p:cNvGrpSpPr/>
            <p:nvPr/>
          </p:nvGrpSpPr>
          <p:grpSpPr>
            <a:xfrm rot="431673">
              <a:off x="3304941" y="3379455"/>
              <a:ext cx="173495" cy="152238"/>
              <a:chOff x="4399349" y="4047514"/>
              <a:chExt cx="313618" cy="103943"/>
            </a:xfrm>
          </p:grpSpPr>
          <p:grpSp>
            <p:nvGrpSpPr>
              <p:cNvPr id="67" name="组合 66"/>
              <p:cNvGrpSpPr/>
              <p:nvPr/>
            </p:nvGrpSpPr>
            <p:grpSpPr>
              <a:xfrm rot="21387938">
                <a:off x="4399349" y="4055183"/>
                <a:ext cx="169155" cy="96274"/>
                <a:chOff x="5141913" y="4207119"/>
                <a:chExt cx="306388" cy="174380"/>
              </a:xfrm>
            </p:grpSpPr>
            <p:pic>
              <p:nvPicPr>
                <p:cNvPr id="71" name="图形 58"/>
                <p:cNvPicPr>
                  <a:picLocks noChangeAspect="1"/>
                </p:cNvPicPr>
                <p:nvPr/>
              </p:nvPicPr>
              <p:blipFill>
                <a:blip r:embed="rId11">
                  <a:duotone>
                    <a:schemeClr val="accent2">
                      <a:shade val="45000"/>
                      <a:satMod val="135000"/>
                    </a:schemeClr>
                    <a:prstClr val="white"/>
                  </a:duotone>
                  <a:extLst>
                    <a:ext uri="{96DAC541-7B7A-43D3-8B79-37D633B846F1}">
                      <asvg:svgBlip xmlns:asvg="http://schemas.microsoft.com/office/drawing/2016/SVG/main" r:embed="rId12"/>
                    </a:ext>
                  </a:extLst>
                </a:blip>
                <a:stretch>
                  <a:fillRect/>
                </a:stretch>
              </p:blipFill>
              <p:spPr>
                <a:xfrm>
                  <a:off x="5141913" y="4207119"/>
                  <a:ext cx="174380" cy="174380"/>
                </a:xfrm>
                <a:prstGeom prst="rect">
                  <a:avLst/>
                </a:prstGeom>
              </p:spPr>
            </p:pic>
            <p:pic>
              <p:nvPicPr>
                <p:cNvPr id="72" name="图形 59"/>
                <p:cNvPicPr>
                  <a:picLocks noChangeAspect="1"/>
                </p:cNvPicPr>
                <p:nvPr/>
              </p:nvPicPr>
              <p:blipFill>
                <a:blip r:embed="rId11">
                  <a:duotone>
                    <a:schemeClr val="accent2">
                      <a:shade val="45000"/>
                      <a:satMod val="135000"/>
                    </a:schemeClr>
                    <a:prstClr val="white"/>
                  </a:duotone>
                  <a:extLst>
                    <a:ext uri="{96DAC541-7B7A-43D3-8B79-37D633B846F1}">
                      <asvg:svgBlip xmlns:asvg="http://schemas.microsoft.com/office/drawing/2016/SVG/main" r:embed="rId12"/>
                    </a:ext>
                  </a:extLst>
                </a:blip>
                <a:stretch>
                  <a:fillRect/>
                </a:stretch>
              </p:blipFill>
              <p:spPr>
                <a:xfrm>
                  <a:off x="5273921" y="4207119"/>
                  <a:ext cx="174380" cy="174380"/>
                </a:xfrm>
                <a:prstGeom prst="rect">
                  <a:avLst/>
                </a:prstGeom>
              </p:spPr>
            </p:pic>
          </p:grpSp>
          <p:grpSp>
            <p:nvGrpSpPr>
              <p:cNvPr id="68" name="组合 67"/>
              <p:cNvGrpSpPr/>
              <p:nvPr/>
            </p:nvGrpSpPr>
            <p:grpSpPr>
              <a:xfrm rot="21387938">
                <a:off x="4543812" y="4047514"/>
                <a:ext cx="169155" cy="96274"/>
                <a:chOff x="5141913" y="4207119"/>
                <a:chExt cx="306388" cy="174380"/>
              </a:xfrm>
            </p:grpSpPr>
            <p:pic>
              <p:nvPicPr>
                <p:cNvPr id="69" name="图形 56"/>
                <p:cNvPicPr>
                  <a:picLocks noChangeAspect="1"/>
                </p:cNvPicPr>
                <p:nvPr/>
              </p:nvPicPr>
              <p:blipFill>
                <a:blip r:embed="rId11">
                  <a:duotone>
                    <a:schemeClr val="accent2">
                      <a:shade val="45000"/>
                      <a:satMod val="135000"/>
                    </a:schemeClr>
                    <a:prstClr val="white"/>
                  </a:duotone>
                  <a:extLst>
                    <a:ext uri="{96DAC541-7B7A-43D3-8B79-37D633B846F1}">
                      <asvg:svgBlip xmlns:asvg="http://schemas.microsoft.com/office/drawing/2016/SVG/main" r:embed="rId12"/>
                    </a:ext>
                  </a:extLst>
                </a:blip>
                <a:stretch>
                  <a:fillRect/>
                </a:stretch>
              </p:blipFill>
              <p:spPr>
                <a:xfrm>
                  <a:off x="5141913" y="4207119"/>
                  <a:ext cx="174380" cy="174380"/>
                </a:xfrm>
                <a:prstGeom prst="rect">
                  <a:avLst/>
                </a:prstGeom>
              </p:spPr>
            </p:pic>
            <p:pic>
              <p:nvPicPr>
                <p:cNvPr id="70" name="图形 57"/>
                <p:cNvPicPr>
                  <a:picLocks noChangeAspect="1"/>
                </p:cNvPicPr>
                <p:nvPr/>
              </p:nvPicPr>
              <p:blipFill>
                <a:blip r:embed="rId11">
                  <a:duotone>
                    <a:schemeClr val="accent2">
                      <a:shade val="45000"/>
                      <a:satMod val="135000"/>
                    </a:schemeClr>
                    <a:prstClr val="white"/>
                  </a:duotone>
                  <a:extLst>
                    <a:ext uri="{96DAC541-7B7A-43D3-8B79-37D633B846F1}">
                      <asvg:svgBlip xmlns:asvg="http://schemas.microsoft.com/office/drawing/2016/SVG/main" r:embed="rId12"/>
                    </a:ext>
                  </a:extLst>
                </a:blip>
                <a:stretch>
                  <a:fillRect/>
                </a:stretch>
              </p:blipFill>
              <p:spPr>
                <a:xfrm>
                  <a:off x="5273921" y="4207119"/>
                  <a:ext cx="174380" cy="174380"/>
                </a:xfrm>
                <a:prstGeom prst="rect">
                  <a:avLst/>
                </a:prstGeom>
              </p:spPr>
            </p:pic>
          </p:grpSp>
        </p:grpSp>
        <p:grpSp>
          <p:nvGrpSpPr>
            <p:cNvPr id="49" name="组合 48"/>
            <p:cNvGrpSpPr/>
            <p:nvPr/>
          </p:nvGrpSpPr>
          <p:grpSpPr>
            <a:xfrm rot="3090308">
              <a:off x="3308038" y="3305885"/>
              <a:ext cx="173495" cy="152238"/>
              <a:chOff x="4399349" y="4047514"/>
              <a:chExt cx="313618" cy="103943"/>
            </a:xfrm>
          </p:grpSpPr>
          <p:grpSp>
            <p:nvGrpSpPr>
              <p:cNvPr id="61" name="组合 60"/>
              <p:cNvGrpSpPr/>
              <p:nvPr/>
            </p:nvGrpSpPr>
            <p:grpSpPr>
              <a:xfrm rot="21387938">
                <a:off x="4399349" y="4055183"/>
                <a:ext cx="169155" cy="96274"/>
                <a:chOff x="5141913" y="4207119"/>
                <a:chExt cx="306388" cy="174380"/>
              </a:xfrm>
            </p:grpSpPr>
            <p:pic>
              <p:nvPicPr>
                <p:cNvPr id="65" name="图形 65"/>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41913" y="4207119"/>
                  <a:ext cx="174380" cy="174380"/>
                </a:xfrm>
                <a:prstGeom prst="rect">
                  <a:avLst/>
                </a:prstGeom>
              </p:spPr>
            </p:pic>
            <p:pic>
              <p:nvPicPr>
                <p:cNvPr id="66" name="图形 66"/>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73921" y="4207119"/>
                  <a:ext cx="174380" cy="174380"/>
                </a:xfrm>
                <a:prstGeom prst="rect">
                  <a:avLst/>
                </a:prstGeom>
              </p:spPr>
            </p:pic>
          </p:grpSp>
          <p:grpSp>
            <p:nvGrpSpPr>
              <p:cNvPr id="62" name="组合 61"/>
              <p:cNvGrpSpPr/>
              <p:nvPr/>
            </p:nvGrpSpPr>
            <p:grpSpPr>
              <a:xfrm rot="21387938">
                <a:off x="4543812" y="4047514"/>
                <a:ext cx="169155" cy="96274"/>
                <a:chOff x="5141913" y="4207119"/>
                <a:chExt cx="306388" cy="174380"/>
              </a:xfrm>
            </p:grpSpPr>
            <p:pic>
              <p:nvPicPr>
                <p:cNvPr id="63" name="图形 63"/>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41913" y="4207119"/>
                  <a:ext cx="174380" cy="174380"/>
                </a:xfrm>
                <a:prstGeom prst="rect">
                  <a:avLst/>
                </a:prstGeom>
              </p:spPr>
            </p:pic>
            <p:pic>
              <p:nvPicPr>
                <p:cNvPr id="64" name="图形 64"/>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73921" y="4207119"/>
                  <a:ext cx="174380" cy="174380"/>
                </a:xfrm>
                <a:prstGeom prst="rect">
                  <a:avLst/>
                </a:prstGeom>
              </p:spPr>
            </p:pic>
          </p:grpSp>
        </p:grpSp>
        <p:sp>
          <p:nvSpPr>
            <p:cNvPr id="50" name="文本框 67"/>
            <p:cNvSpPr txBox="1"/>
            <p:nvPr/>
          </p:nvSpPr>
          <p:spPr>
            <a:xfrm>
              <a:off x="2446343" y="2792109"/>
              <a:ext cx="1005754" cy="22069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latin typeface="Times New Roman" panose="02020603050405020304" pitchFamily="18" charset="0"/>
                  <a:cs typeface="Times New Roman" panose="02020603050405020304" pitchFamily="18" charset="0"/>
                </a:rPr>
                <a:t>User Equipment</a:t>
              </a:r>
              <a:endParaRPr lang="zh-CN" altLang="en-US" sz="1200" b="1" dirty="0">
                <a:latin typeface="Times New Roman" panose="02020603050405020304" pitchFamily="18" charset="0"/>
                <a:cs typeface="Times New Roman" panose="02020603050405020304" pitchFamily="18" charset="0"/>
              </a:endParaRPr>
            </a:p>
          </p:txBody>
        </p:sp>
        <p:sp>
          <p:nvSpPr>
            <p:cNvPr id="51" name="文本框 68"/>
            <p:cNvSpPr txBox="1"/>
            <p:nvPr/>
          </p:nvSpPr>
          <p:spPr>
            <a:xfrm>
              <a:off x="2670846" y="3641026"/>
              <a:ext cx="610748" cy="22069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latin typeface="Times New Roman" panose="02020603050405020304" pitchFamily="18" charset="0"/>
                  <a:cs typeface="Times New Roman" panose="02020603050405020304" pitchFamily="18" charset="0"/>
                </a:rPr>
                <a:t>Attacker</a:t>
              </a:r>
              <a:endParaRPr lang="zh-CN" altLang="en-US" sz="1200" b="1" dirty="0">
                <a:latin typeface="Times New Roman" panose="02020603050405020304" pitchFamily="18" charset="0"/>
                <a:cs typeface="Times New Roman" panose="02020603050405020304" pitchFamily="18" charset="0"/>
              </a:endParaRPr>
            </a:p>
          </p:txBody>
        </p:sp>
        <p:sp>
          <p:nvSpPr>
            <p:cNvPr id="52" name="文本框 69"/>
            <p:cNvSpPr txBox="1"/>
            <p:nvPr/>
          </p:nvSpPr>
          <p:spPr>
            <a:xfrm>
              <a:off x="3934478" y="3664663"/>
              <a:ext cx="631183" cy="22069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latin typeface="Times New Roman" panose="02020603050405020304" pitchFamily="18" charset="0"/>
                  <a:cs typeface="Times New Roman" panose="02020603050405020304" pitchFamily="18" charset="0"/>
                </a:rPr>
                <a:t>Defender</a:t>
              </a:r>
              <a:endParaRPr lang="zh-CN" altLang="en-US" sz="1200" b="1" dirty="0">
                <a:latin typeface="Times New Roman" panose="02020603050405020304" pitchFamily="18" charset="0"/>
                <a:cs typeface="Times New Roman" panose="02020603050405020304" pitchFamily="18" charset="0"/>
              </a:endParaRPr>
            </a:p>
          </p:txBody>
        </p:sp>
        <p:pic>
          <p:nvPicPr>
            <p:cNvPr id="53" name="对象 9"/>
            <p:cNvPicPr/>
            <p:nvPr/>
          </p:nvPicPr>
          <p:blipFill>
            <a:blip r:embed="rId5"/>
            <a:stretch>
              <a:fillRect/>
            </a:stretch>
          </p:blipFill>
          <p:spPr>
            <a:xfrm>
              <a:off x="6588797" y="2726326"/>
              <a:ext cx="131762" cy="242888"/>
            </a:xfrm>
            <a:prstGeom prst="rect">
              <a:avLst/>
            </a:prstGeom>
          </p:spPr>
        </p:pic>
        <p:cxnSp>
          <p:nvCxnSpPr>
            <p:cNvPr id="54" name="直接箭头连接符 53"/>
            <p:cNvCxnSpPr/>
            <p:nvPr/>
          </p:nvCxnSpPr>
          <p:spPr>
            <a:xfrm>
              <a:off x="6654556" y="2914696"/>
              <a:ext cx="0" cy="140676"/>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72"/>
            <p:cNvSpPr txBox="1"/>
            <p:nvPr/>
          </p:nvSpPr>
          <p:spPr>
            <a:xfrm>
              <a:off x="5674919" y="2753687"/>
              <a:ext cx="463872" cy="18391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900" dirty="0">
                  <a:latin typeface="Times New Roman" panose="02020603050405020304" pitchFamily="18" charset="0"/>
                  <a:cs typeface="Times New Roman" panose="02020603050405020304" pitchFamily="18" charset="0"/>
                </a:rPr>
                <a:t>Training</a:t>
              </a:r>
              <a:endParaRPr lang="zh-CN" altLang="en-US" sz="900" dirty="0">
                <a:latin typeface="Times New Roman" panose="02020603050405020304" pitchFamily="18" charset="0"/>
                <a:cs typeface="Times New Roman" panose="02020603050405020304" pitchFamily="18" charset="0"/>
              </a:endParaRPr>
            </a:p>
          </p:txBody>
        </p:sp>
        <p:pic>
          <p:nvPicPr>
            <p:cNvPr id="56" name="对象 19"/>
            <p:cNvPicPr/>
            <p:nvPr/>
          </p:nvPicPr>
          <p:blipFill>
            <a:blip r:embed="rId4"/>
            <a:stretch>
              <a:fillRect/>
            </a:stretch>
          </p:blipFill>
          <p:spPr>
            <a:xfrm>
              <a:off x="6019823" y="3637955"/>
              <a:ext cx="284163" cy="246062"/>
            </a:xfrm>
            <a:prstGeom prst="rect">
              <a:avLst/>
            </a:prstGeom>
          </p:spPr>
        </p:pic>
        <p:cxnSp>
          <p:nvCxnSpPr>
            <p:cNvPr id="57" name="直接箭头连接符 56"/>
            <p:cNvCxnSpPr/>
            <p:nvPr/>
          </p:nvCxnSpPr>
          <p:spPr>
            <a:xfrm flipV="1">
              <a:off x="6161904" y="3597876"/>
              <a:ext cx="0" cy="128377"/>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76"/>
            <p:cNvSpPr txBox="1"/>
            <p:nvPr/>
          </p:nvSpPr>
          <p:spPr>
            <a:xfrm>
              <a:off x="3901796" y="2720771"/>
              <a:ext cx="1056180" cy="18391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900" dirty="0">
                  <a:latin typeface="Times New Roman" panose="02020603050405020304" pitchFamily="18" charset="0"/>
                  <a:cs typeface="Times New Roman" panose="02020603050405020304" pitchFamily="18" charset="0"/>
                </a:rPr>
                <a:t>Adversarial Defense</a:t>
              </a:r>
              <a:endParaRPr lang="zh-CN" altLang="en-US" sz="900" dirty="0">
                <a:latin typeface="Times New Roman" panose="02020603050405020304" pitchFamily="18" charset="0"/>
                <a:cs typeface="Times New Roman" panose="02020603050405020304" pitchFamily="18" charset="0"/>
              </a:endParaRPr>
            </a:p>
          </p:txBody>
        </p:sp>
        <p:sp>
          <p:nvSpPr>
            <p:cNvPr id="59" name="矩形: 圆角 58"/>
            <p:cNvSpPr/>
            <p:nvPr/>
          </p:nvSpPr>
          <p:spPr>
            <a:xfrm>
              <a:off x="3496317" y="2692401"/>
              <a:ext cx="3831583" cy="1212580"/>
            </a:xfrm>
            <a:prstGeom prst="roundRect">
              <a:avLst>
                <a:gd name="adj" fmla="val 4849"/>
              </a:avLst>
            </a:prstGeom>
            <a:noFill/>
            <a:ln w="6350">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文本框 79"/>
            <p:cNvSpPr txBox="1"/>
            <p:nvPr/>
          </p:nvSpPr>
          <p:spPr>
            <a:xfrm>
              <a:off x="6267593" y="3687078"/>
              <a:ext cx="1056180" cy="18391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900" dirty="0">
                  <a:latin typeface="Times New Roman" panose="02020603050405020304" pitchFamily="18" charset="0"/>
                  <a:cs typeface="Times New Roman" panose="02020603050405020304" pitchFamily="18" charset="0"/>
                </a:rPr>
                <a:t>Adversarial Training</a:t>
              </a:r>
              <a:endParaRPr lang="zh-CN" altLang="en-US" sz="900" dirty="0">
                <a:latin typeface="Times New Roman" panose="02020603050405020304" pitchFamily="18" charset="0"/>
                <a:cs typeface="Times New Roman" panose="02020603050405020304" pitchFamily="18" charset="0"/>
              </a:endParaRPr>
            </a:p>
          </p:txBody>
        </p:sp>
      </p:grpSp>
      <p:sp>
        <p:nvSpPr>
          <p:cNvPr id="19" name="箭头: 右 18"/>
          <p:cNvSpPr/>
          <p:nvPr/>
        </p:nvSpPr>
        <p:spPr>
          <a:xfrm rot="1887683">
            <a:off x="5636167" y="3282896"/>
            <a:ext cx="2489191" cy="219675"/>
          </a:xfrm>
          <a:prstGeom prst="rightArrow">
            <a:avLst>
              <a:gd name="adj1" fmla="val 28700"/>
              <a:gd name="adj2" fmla="val 79815"/>
            </a:avLst>
          </a:prstGeom>
          <a:solidFill>
            <a:schemeClr val="accent2">
              <a:lumMod val="60000"/>
              <a:lumOff val="40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箭头: 右 19"/>
          <p:cNvSpPr/>
          <p:nvPr/>
        </p:nvSpPr>
        <p:spPr>
          <a:xfrm rot="5400000">
            <a:off x="2597857" y="3238504"/>
            <a:ext cx="1176411" cy="184478"/>
          </a:xfrm>
          <a:prstGeom prst="rightArrow">
            <a:avLst>
              <a:gd name="adj1" fmla="val 28700"/>
              <a:gd name="adj2" fmla="val 79815"/>
            </a:avLst>
          </a:prstGeom>
          <a:solidFill>
            <a:schemeClr val="accent2">
              <a:lumMod val="60000"/>
              <a:lumOff val="40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文本框 260"/>
          <p:cNvSpPr txBox="1"/>
          <p:nvPr/>
        </p:nvSpPr>
        <p:spPr>
          <a:xfrm>
            <a:off x="9161444" y="3639742"/>
            <a:ext cx="1569660"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Arial" panose="020B0604020202020204" pitchFamily="34" charset="0"/>
                <a:cs typeface="Arial" panose="020B0604020202020204" pitchFamily="34" charset="0"/>
              </a:rPr>
              <a:t>白盒对抗攻击</a:t>
            </a:r>
            <a:endParaRPr lang="zh-CN" altLang="en-US" b="1" dirty="0">
              <a:latin typeface="Arial" panose="020B0604020202020204" pitchFamily="34" charset="0"/>
              <a:cs typeface="Arial" panose="020B0604020202020204" pitchFamily="34" charset="0"/>
            </a:endParaRPr>
          </a:p>
        </p:txBody>
      </p:sp>
      <p:sp>
        <p:nvSpPr>
          <p:cNvPr id="22" name="文本框 261"/>
          <p:cNvSpPr txBox="1"/>
          <p:nvPr/>
        </p:nvSpPr>
        <p:spPr>
          <a:xfrm>
            <a:off x="3229629" y="3232007"/>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latin typeface="Arial" panose="020B0604020202020204" pitchFamily="34" charset="0"/>
                <a:cs typeface="Arial" panose="020B0604020202020204" pitchFamily="34" charset="0"/>
              </a:rPr>
              <a:t>总体框架</a:t>
            </a:r>
            <a:endParaRPr lang="zh-CN" altLang="en-US" b="1" dirty="0">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研究方法一</a:t>
            </a:r>
            <a:endParaRPr lang="zh-CN" altLang="en-US" dirty="0"/>
          </a:p>
        </p:txBody>
      </p:sp>
      <p:sp>
        <p:nvSpPr>
          <p:cNvPr id="3" name="灯片编号占位符 2"/>
          <p:cNvSpPr>
            <a:spLocks noGrp="1"/>
          </p:cNvSpPr>
          <p:nvPr>
            <p:ph type="sldNum" sz="quarter" idx="10"/>
          </p:nvPr>
        </p:nvSpPr>
        <p:spPr/>
        <p:txBody>
          <a:bodyPr/>
          <a:lstStyle/>
          <a:p>
            <a:r>
              <a:rPr lang="en-US" altLang="zh-CN" dirty="0"/>
              <a:t>12</a:t>
            </a:r>
            <a:endParaRPr lang="zh-CN" altLang="en-US" dirty="0"/>
          </a:p>
        </p:txBody>
      </p:sp>
      <p:sp>
        <p:nvSpPr>
          <p:cNvPr id="6" name="文本框 5"/>
          <p:cNvSpPr txBox="1"/>
          <p:nvPr/>
        </p:nvSpPr>
        <p:spPr>
          <a:xfrm>
            <a:off x="614680" y="1023263"/>
            <a:ext cx="6642100"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去噪网络设计</a:t>
            </a:r>
            <a:endParaRPr lang="en-US" altLang="zh-CN" sz="2000" b="1"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2200507" y="1423373"/>
            <a:ext cx="7790985" cy="2422364"/>
          </a:xfrm>
          <a:prstGeom prst="rect">
            <a:avLst/>
          </a:prstGeom>
        </p:spPr>
      </p:pic>
      <p:grpSp>
        <p:nvGrpSpPr>
          <p:cNvPr id="5" name="组合 4"/>
          <p:cNvGrpSpPr/>
          <p:nvPr/>
        </p:nvGrpSpPr>
        <p:grpSpPr>
          <a:xfrm>
            <a:off x="828528" y="4091651"/>
            <a:ext cx="3724175" cy="2472661"/>
            <a:chOff x="1266917" y="3697443"/>
            <a:chExt cx="3724175" cy="2472661"/>
          </a:xfrm>
        </p:grpSpPr>
        <p:grpSp>
          <p:nvGrpSpPr>
            <p:cNvPr id="7" name="组合 6"/>
            <p:cNvGrpSpPr/>
            <p:nvPr/>
          </p:nvGrpSpPr>
          <p:grpSpPr>
            <a:xfrm>
              <a:off x="1266917" y="3697443"/>
              <a:ext cx="3724175" cy="2177558"/>
              <a:chOff x="4418932" y="3753286"/>
              <a:chExt cx="4368988" cy="2554586"/>
            </a:xfrm>
          </p:grpSpPr>
          <p:pic>
            <p:nvPicPr>
              <p:cNvPr id="10" name="图片 9"/>
              <p:cNvPicPr>
                <a:picLocks noChangeAspect="1"/>
              </p:cNvPicPr>
              <p:nvPr/>
            </p:nvPicPr>
            <p:blipFill>
              <a:blip r:embed="rId2"/>
              <a:srcRect r="15375"/>
              <a:stretch>
                <a:fillRect/>
              </a:stretch>
            </p:blipFill>
            <p:spPr>
              <a:xfrm>
                <a:off x="4418932" y="3753286"/>
                <a:ext cx="2054611" cy="2554586"/>
              </a:xfrm>
              <a:prstGeom prst="rect">
                <a:avLst/>
              </a:prstGeom>
            </p:spPr>
          </p:pic>
          <p:pic>
            <p:nvPicPr>
              <p:cNvPr id="11" name="图片 10"/>
              <p:cNvPicPr>
                <a:picLocks noChangeAspect="1"/>
              </p:cNvPicPr>
              <p:nvPr/>
            </p:nvPicPr>
            <p:blipFill>
              <a:blip r:embed="rId3"/>
              <a:srcRect l="52015" b="54898"/>
              <a:stretch>
                <a:fillRect/>
              </a:stretch>
            </p:blipFill>
            <p:spPr>
              <a:xfrm>
                <a:off x="6733310" y="3763190"/>
                <a:ext cx="2054610" cy="2529814"/>
              </a:xfrm>
              <a:prstGeom prst="rect">
                <a:avLst/>
              </a:prstGeom>
            </p:spPr>
          </p:pic>
        </p:grpSp>
        <p:sp>
          <p:nvSpPr>
            <p:cNvPr id="8" name="文本框 7"/>
            <p:cNvSpPr txBox="1"/>
            <p:nvPr/>
          </p:nvSpPr>
          <p:spPr>
            <a:xfrm>
              <a:off x="1691203" y="5862327"/>
              <a:ext cx="902811"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宋体" panose="02010600030101010101" pitchFamily="2" charset="-122"/>
                  <a:ea typeface="宋体" panose="02010600030101010101" pitchFamily="2" charset="-122"/>
                  <a:cs typeface="Arial" panose="020B0604020202020204" pitchFamily="34" charset="0"/>
                </a:rPr>
                <a:t>随机噪声</a:t>
              </a:r>
              <a:endParaRPr lang="zh-CN" altLang="en-US" dirty="0">
                <a:latin typeface="宋体" panose="02010600030101010101" pitchFamily="2" charset="-122"/>
                <a:ea typeface="宋体" panose="02010600030101010101" pitchFamily="2" charset="-122"/>
                <a:cs typeface="Arial" panose="020B0604020202020204" pitchFamily="34" charset="0"/>
              </a:endParaRPr>
            </a:p>
          </p:txBody>
        </p:sp>
        <p:sp>
          <p:nvSpPr>
            <p:cNvPr id="9" name="文本框 8"/>
            <p:cNvSpPr txBox="1"/>
            <p:nvPr/>
          </p:nvSpPr>
          <p:spPr>
            <a:xfrm>
              <a:off x="3664002" y="5862327"/>
              <a:ext cx="902811"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宋体" panose="02010600030101010101" pitchFamily="2" charset="-122"/>
                  <a:ea typeface="宋体" panose="02010600030101010101" pitchFamily="2" charset="-122"/>
                  <a:cs typeface="Arial" panose="020B0604020202020204" pitchFamily="34" charset="0"/>
                </a:rPr>
                <a:t>对抗干扰</a:t>
              </a:r>
              <a:endParaRPr lang="zh-CN" altLang="en-US" sz="1400" dirty="0">
                <a:latin typeface="宋体" panose="02010600030101010101" pitchFamily="2" charset="-122"/>
                <a:ea typeface="宋体" panose="02010600030101010101" pitchFamily="2" charset="-122"/>
                <a:cs typeface="Arial" panose="020B0604020202020204" pitchFamily="34" charset="0"/>
              </a:endParaRPr>
            </a:p>
          </p:txBody>
        </p:sp>
      </p:grpSp>
      <p:sp>
        <p:nvSpPr>
          <p:cNvPr id="91" name="文本框 90"/>
          <p:cNvSpPr txBox="1"/>
          <p:nvPr/>
        </p:nvSpPr>
        <p:spPr>
          <a:xfrm>
            <a:off x="4942554" y="4100093"/>
            <a:ext cx="6094770" cy="44287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能够使用去噪网络进行对抗干扰消除的原因</a:t>
            </a:r>
            <a:endParaRPr lang="en-US" altLang="zh-CN" b="1" dirty="0">
              <a:latin typeface="宋体" panose="02010600030101010101" pitchFamily="2" charset="-122"/>
              <a:ea typeface="宋体" panose="02010600030101010101" pitchFamily="2" charset="-122"/>
            </a:endParaRPr>
          </a:p>
        </p:txBody>
      </p:sp>
      <p:sp>
        <p:nvSpPr>
          <p:cNvPr id="92" name="文本框 91"/>
          <p:cNvSpPr txBox="1"/>
          <p:nvPr/>
        </p:nvSpPr>
        <p:spPr>
          <a:xfrm>
            <a:off x="5413286" y="4627175"/>
            <a:ext cx="6023064" cy="807978"/>
          </a:xfrm>
          <a:prstGeom prst="rect">
            <a:avLst/>
          </a:prstGeom>
          <a:noFill/>
        </p:spPr>
        <p:txBody>
          <a:bodyPr wrap="square">
            <a:spAutoFit/>
          </a:bodyPr>
          <a:lstStyle/>
          <a:p>
            <a:pPr>
              <a:lnSpc>
                <a:spcPct val="120000"/>
              </a:lnSpc>
              <a:spcAft>
                <a:spcPts val="600"/>
              </a:spcAft>
            </a:pPr>
            <a:r>
              <a:rPr lang="zh-CN" altLang="en-US" dirty="0">
                <a:latin typeface="宋体" panose="02010600030101010101" pitchFamily="2" charset="-122"/>
                <a:ea typeface="宋体" panose="02010600030101010101" pitchFamily="2" charset="-122"/>
              </a:rPr>
              <a:t>① 包含局部可学习的特征</a:t>
            </a:r>
            <a:endParaRPr lang="en-US" altLang="zh-CN" dirty="0">
              <a:latin typeface="宋体" panose="02010600030101010101" pitchFamily="2" charset="-122"/>
              <a:ea typeface="宋体" panose="02010600030101010101" pitchFamily="2" charset="-122"/>
            </a:endParaRPr>
          </a:p>
          <a:p>
            <a:pPr>
              <a:lnSpc>
                <a:spcPct val="120000"/>
              </a:lnSpc>
            </a:pPr>
            <a:r>
              <a:rPr lang="zh-CN" altLang="en-US" dirty="0">
                <a:latin typeface="宋体" panose="02010600030101010101" pitchFamily="2" charset="-122"/>
                <a:ea typeface="宋体" panose="02010600030101010101" pitchFamily="2" charset="-122"/>
              </a:rPr>
              <a:t>② 能够从对抗样本中分离，并分解为像素噪声与特征噪声</a:t>
            </a:r>
            <a:endParaRPr lang="zh-CN" altLang="en-US" dirty="0"/>
          </a:p>
        </p:txBody>
      </p:sp>
      <p:sp>
        <p:nvSpPr>
          <p:cNvPr id="94" name="文本框 93"/>
          <p:cNvSpPr txBox="1"/>
          <p:nvPr/>
        </p:nvSpPr>
        <p:spPr>
          <a:xfrm>
            <a:off x="6658055" y="5539119"/>
            <a:ext cx="3533526" cy="369332"/>
          </a:xfrm>
          <a:prstGeom prst="rect">
            <a:avLst/>
          </a:prstGeom>
          <a:noFill/>
        </p:spPr>
        <p:txBody>
          <a:bodyPr wrap="square">
            <a:spAutoFit/>
          </a:bodyPr>
          <a:lstStyle/>
          <a:p>
            <a:pPr algn="ctr"/>
            <a:r>
              <a:rPr lang="zh-CN" altLang="en-US" b="1" u="sng" dirty="0">
                <a:latin typeface="宋体" panose="02010600030101010101" pitchFamily="2" charset="-122"/>
                <a:ea typeface="宋体" panose="02010600030101010101" pitchFamily="2" charset="-122"/>
              </a:rPr>
              <a:t>学习特征提取网络的梯度特征</a:t>
            </a:r>
            <a:endParaRPr lang="zh-CN" altLang="en-US" u="sng"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研究方法一</a:t>
            </a:r>
            <a:endParaRPr lang="zh-CN" altLang="en-US" dirty="0"/>
          </a:p>
        </p:txBody>
      </p:sp>
      <p:sp>
        <p:nvSpPr>
          <p:cNvPr id="3" name="灯片编号占位符 2"/>
          <p:cNvSpPr>
            <a:spLocks noGrp="1"/>
          </p:cNvSpPr>
          <p:nvPr>
            <p:ph type="sldNum" sz="quarter" idx="10"/>
          </p:nvPr>
        </p:nvSpPr>
        <p:spPr/>
        <p:txBody>
          <a:bodyPr/>
          <a:lstStyle/>
          <a:p>
            <a:r>
              <a:rPr lang="en-US" altLang="zh-CN" dirty="0"/>
              <a:t>13</a:t>
            </a:r>
            <a:endParaRPr lang="zh-CN" altLang="en-US" dirty="0"/>
          </a:p>
        </p:txBody>
      </p:sp>
      <p:sp>
        <p:nvSpPr>
          <p:cNvPr id="6" name="文本框 5"/>
          <p:cNvSpPr txBox="1"/>
          <p:nvPr/>
        </p:nvSpPr>
        <p:spPr>
          <a:xfrm>
            <a:off x="614680" y="1023263"/>
            <a:ext cx="6642100"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损失函数设计</a:t>
            </a:r>
            <a:endParaRPr lang="en-US" altLang="zh-CN" sz="2000" b="1" dirty="0">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brightnessContrast contrast="50000"/>
                    </a14:imgEffect>
                  </a14:imgLayer>
                </a14:imgProps>
              </a:ext>
            </a:extLst>
          </a:blip>
          <a:srcRect t="51073" r="52015" b="4498"/>
          <a:stretch>
            <a:fillRect/>
          </a:stretch>
        </p:blipFill>
        <p:spPr>
          <a:xfrm>
            <a:off x="398271" y="1644124"/>
            <a:ext cx="1989806" cy="2435190"/>
          </a:xfrm>
          <a:prstGeom prst="rect">
            <a:avLst/>
          </a:prstGeom>
        </p:spPr>
      </p:pic>
      <p:pic>
        <p:nvPicPr>
          <p:cNvPr id="13" name="图片 12"/>
          <p:cNvPicPr>
            <a:picLocks noChangeAspect="1"/>
          </p:cNvPicPr>
          <p:nvPr/>
        </p:nvPicPr>
        <p:blipFill>
          <a:blip r:embed="rId3">
            <a:extLst>
              <a:ext uri="{BEBA8EAE-BF5A-486C-A8C5-ECC9F3942E4B}">
                <a14:imgProps xmlns:a14="http://schemas.microsoft.com/office/drawing/2010/main">
                  <a14:imgLayer r:embed="rId4">
                    <a14:imgEffect>
                      <a14:brightnessContrast contrast="50000"/>
                    </a14:imgEffect>
                  </a14:imgLayer>
                </a14:imgProps>
              </a:ext>
            </a:extLst>
          </a:blip>
          <a:srcRect l="52927" t="51213" r="-461" b="4466"/>
          <a:stretch>
            <a:fillRect/>
          </a:stretch>
        </p:blipFill>
        <p:spPr>
          <a:xfrm>
            <a:off x="2707694" y="1651873"/>
            <a:ext cx="1949338" cy="2435190"/>
          </a:xfrm>
          <a:prstGeom prst="rect">
            <a:avLst/>
          </a:prstGeom>
        </p:spPr>
      </p:pic>
      <p:sp>
        <p:nvSpPr>
          <p:cNvPr id="14" name="文本框 5"/>
          <p:cNvSpPr txBox="1"/>
          <p:nvPr/>
        </p:nvSpPr>
        <p:spPr>
          <a:xfrm>
            <a:off x="993065" y="4121079"/>
            <a:ext cx="800219"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atin typeface="宋体" panose="02010600030101010101" pitchFamily="2" charset="-122"/>
                <a:ea typeface="宋体" panose="02010600030101010101" pitchFamily="2" charset="-122"/>
                <a:cs typeface="Arial" panose="020B0604020202020204" pitchFamily="34" charset="0"/>
              </a:rPr>
              <a:t>对抗样本</a:t>
            </a:r>
            <a:endParaRPr lang="zh-CN" altLang="en-US" sz="1200" dirty="0">
              <a:latin typeface="宋体" panose="02010600030101010101" pitchFamily="2" charset="-122"/>
              <a:ea typeface="宋体" panose="02010600030101010101" pitchFamily="2" charset="-122"/>
              <a:cs typeface="Arial" panose="020B0604020202020204" pitchFamily="34" charset="0"/>
            </a:endParaRPr>
          </a:p>
        </p:txBody>
      </p:sp>
      <p:sp>
        <p:nvSpPr>
          <p:cNvPr id="15" name="文本框 6"/>
          <p:cNvSpPr txBox="1"/>
          <p:nvPr/>
        </p:nvSpPr>
        <p:spPr>
          <a:xfrm>
            <a:off x="2974478" y="4128828"/>
            <a:ext cx="1415772"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atin typeface="宋体" panose="02010600030101010101" pitchFamily="2" charset="-122"/>
                <a:ea typeface="宋体" panose="02010600030101010101" pitchFamily="2" charset="-122"/>
                <a:cs typeface="Arial" panose="020B0604020202020204" pitchFamily="34" charset="0"/>
              </a:rPr>
              <a:t>去噪后的对抗样本</a:t>
            </a:r>
            <a:endParaRPr lang="zh-CN" altLang="en-US" sz="1200" dirty="0">
              <a:latin typeface="宋体" panose="02010600030101010101" pitchFamily="2" charset="-122"/>
              <a:ea typeface="宋体" panose="02010600030101010101" pitchFamily="2" charset="-122"/>
              <a:cs typeface="Arial" panose="020B0604020202020204" pitchFamily="34" charset="0"/>
            </a:endParaRPr>
          </a:p>
        </p:txBody>
      </p:sp>
      <p:sp>
        <p:nvSpPr>
          <p:cNvPr id="16" name="矩形: 圆角 15"/>
          <p:cNvSpPr/>
          <p:nvPr/>
        </p:nvSpPr>
        <p:spPr>
          <a:xfrm>
            <a:off x="3233222" y="3219161"/>
            <a:ext cx="334433" cy="605366"/>
          </a:xfrm>
          <a:prstGeom prst="roundRect">
            <a:avLst/>
          </a:prstGeom>
          <a:noFill/>
          <a:ln w="9525">
            <a:solidFill>
              <a:srgbClr val="FF3E0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矩形: 圆角 16"/>
          <p:cNvSpPr/>
          <p:nvPr/>
        </p:nvSpPr>
        <p:spPr>
          <a:xfrm>
            <a:off x="3216288" y="1963501"/>
            <a:ext cx="334433" cy="605366"/>
          </a:xfrm>
          <a:prstGeom prst="roundRect">
            <a:avLst/>
          </a:prstGeom>
          <a:noFill/>
          <a:ln w="9525">
            <a:solidFill>
              <a:srgbClr val="FF3E0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8" name="直接箭头连接符 17"/>
          <p:cNvCxnSpPr/>
          <p:nvPr/>
        </p:nvCxnSpPr>
        <p:spPr>
          <a:xfrm>
            <a:off x="3682363" y="2306400"/>
            <a:ext cx="1261126" cy="563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3682363" y="2996434"/>
            <a:ext cx="1223026" cy="565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37"/>
          <p:cNvSpPr txBox="1"/>
          <p:nvPr/>
        </p:nvSpPr>
        <p:spPr>
          <a:xfrm>
            <a:off x="4889251" y="2794452"/>
            <a:ext cx="800219"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atin typeface="宋体" panose="02010600030101010101" pitchFamily="2" charset="-122"/>
                <a:ea typeface="宋体" panose="02010600030101010101" pitchFamily="2" charset="-122"/>
                <a:cs typeface="Arial" panose="020B0604020202020204" pitchFamily="34" charset="0"/>
              </a:rPr>
              <a:t>残余噪声</a:t>
            </a:r>
            <a:endParaRPr lang="zh-CN" altLang="en-US" sz="1200" dirty="0">
              <a:latin typeface="宋体" panose="02010600030101010101" pitchFamily="2" charset="-122"/>
              <a:ea typeface="宋体" panose="02010600030101010101" pitchFamily="2" charset="-122"/>
              <a:cs typeface="Arial" panose="020B0604020202020204" pitchFamily="34" charset="0"/>
            </a:endParaRPr>
          </a:p>
        </p:txBody>
      </p:sp>
      <p:grpSp>
        <p:nvGrpSpPr>
          <p:cNvPr id="21" name="组合 20"/>
          <p:cNvGrpSpPr/>
          <p:nvPr/>
        </p:nvGrpSpPr>
        <p:grpSpPr>
          <a:xfrm>
            <a:off x="9517980" y="2413165"/>
            <a:ext cx="1168275" cy="1052385"/>
            <a:chOff x="6905625" y="3192517"/>
            <a:chExt cx="1984093" cy="1787276"/>
          </a:xfrm>
        </p:grpSpPr>
        <p:sp>
          <p:nvSpPr>
            <p:cNvPr id="46" name="椭圆 45"/>
            <p:cNvSpPr/>
            <p:nvPr/>
          </p:nvSpPr>
          <p:spPr>
            <a:xfrm>
              <a:off x="7326254" y="3192517"/>
              <a:ext cx="360799" cy="36079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47" name="椭圆 46"/>
            <p:cNvSpPr/>
            <p:nvPr/>
          </p:nvSpPr>
          <p:spPr>
            <a:xfrm>
              <a:off x="8020173" y="3192517"/>
              <a:ext cx="360799" cy="36079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椭圆 47"/>
            <p:cNvSpPr/>
            <p:nvPr/>
          </p:nvSpPr>
          <p:spPr>
            <a:xfrm>
              <a:off x="6905625" y="3923723"/>
              <a:ext cx="360799" cy="36079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椭圆 48"/>
            <p:cNvSpPr/>
            <p:nvPr/>
          </p:nvSpPr>
          <p:spPr>
            <a:xfrm>
              <a:off x="7401659" y="3892162"/>
              <a:ext cx="360799" cy="36079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49"/>
            <p:cNvSpPr/>
            <p:nvPr/>
          </p:nvSpPr>
          <p:spPr>
            <a:xfrm>
              <a:off x="7968391" y="3887969"/>
              <a:ext cx="360799" cy="36079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椭圆 50"/>
            <p:cNvSpPr/>
            <p:nvPr/>
          </p:nvSpPr>
          <p:spPr>
            <a:xfrm>
              <a:off x="8528919" y="3892162"/>
              <a:ext cx="360799" cy="36079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2" name="椭圆 51"/>
            <p:cNvSpPr/>
            <p:nvPr/>
          </p:nvSpPr>
          <p:spPr>
            <a:xfrm>
              <a:off x="7205207" y="4618994"/>
              <a:ext cx="360799" cy="36079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椭圆 52"/>
            <p:cNvSpPr/>
            <p:nvPr/>
          </p:nvSpPr>
          <p:spPr>
            <a:xfrm>
              <a:off x="7762458" y="4618994"/>
              <a:ext cx="360799" cy="36079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椭圆 53"/>
            <p:cNvSpPr/>
            <p:nvPr/>
          </p:nvSpPr>
          <p:spPr>
            <a:xfrm>
              <a:off x="8319709" y="4618994"/>
              <a:ext cx="360799" cy="36079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cxnSp>
          <p:nvCxnSpPr>
            <p:cNvPr id="55" name="直接箭头连接符 54"/>
            <p:cNvCxnSpPr>
              <a:stCxn id="46" idx="4"/>
              <a:endCxn id="48" idx="0"/>
            </p:cNvCxnSpPr>
            <p:nvPr/>
          </p:nvCxnSpPr>
          <p:spPr>
            <a:xfrm flipH="1">
              <a:off x="7086025" y="3553316"/>
              <a:ext cx="420629" cy="370406"/>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46" idx="4"/>
              <a:endCxn id="49" idx="0"/>
            </p:cNvCxnSpPr>
            <p:nvPr/>
          </p:nvCxnSpPr>
          <p:spPr>
            <a:xfrm>
              <a:off x="7506654" y="3553316"/>
              <a:ext cx="75405" cy="338846"/>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46" idx="4"/>
              <a:endCxn id="50" idx="0"/>
            </p:cNvCxnSpPr>
            <p:nvPr/>
          </p:nvCxnSpPr>
          <p:spPr>
            <a:xfrm>
              <a:off x="7506654" y="3553316"/>
              <a:ext cx="642137" cy="334653"/>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46" idx="4"/>
              <a:endCxn id="51" idx="0"/>
            </p:cNvCxnSpPr>
            <p:nvPr/>
          </p:nvCxnSpPr>
          <p:spPr>
            <a:xfrm>
              <a:off x="7506654" y="3553316"/>
              <a:ext cx="1202664" cy="338846"/>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47" idx="4"/>
              <a:endCxn id="48" idx="0"/>
            </p:cNvCxnSpPr>
            <p:nvPr/>
          </p:nvCxnSpPr>
          <p:spPr>
            <a:xfrm flipH="1">
              <a:off x="7086025" y="3553316"/>
              <a:ext cx="1114548" cy="370406"/>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47" idx="4"/>
              <a:endCxn id="49" idx="0"/>
            </p:cNvCxnSpPr>
            <p:nvPr/>
          </p:nvCxnSpPr>
          <p:spPr>
            <a:xfrm flipH="1">
              <a:off x="7582059" y="3553316"/>
              <a:ext cx="618513" cy="338846"/>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47" idx="4"/>
              <a:endCxn id="50" idx="0"/>
            </p:cNvCxnSpPr>
            <p:nvPr/>
          </p:nvCxnSpPr>
          <p:spPr>
            <a:xfrm flipH="1">
              <a:off x="8148791" y="3553316"/>
              <a:ext cx="51781" cy="334653"/>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47" idx="4"/>
              <a:endCxn id="51" idx="0"/>
            </p:cNvCxnSpPr>
            <p:nvPr/>
          </p:nvCxnSpPr>
          <p:spPr>
            <a:xfrm rot="5400000" flipV="1">
              <a:off x="8285523" y="3468367"/>
              <a:ext cx="338846" cy="508745"/>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48" idx="4"/>
              <a:endCxn id="52" idx="0"/>
            </p:cNvCxnSpPr>
            <p:nvPr/>
          </p:nvCxnSpPr>
          <p:spPr>
            <a:xfrm>
              <a:off x="7086025" y="4284522"/>
              <a:ext cx="299582" cy="334472"/>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49" idx="4"/>
              <a:endCxn id="52" idx="0"/>
            </p:cNvCxnSpPr>
            <p:nvPr/>
          </p:nvCxnSpPr>
          <p:spPr>
            <a:xfrm flipH="1">
              <a:off x="7385607" y="4252961"/>
              <a:ext cx="196452" cy="366033"/>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endCxn id="53" idx="0"/>
            </p:cNvCxnSpPr>
            <p:nvPr/>
          </p:nvCxnSpPr>
          <p:spPr>
            <a:xfrm>
              <a:off x="7635033" y="4257154"/>
              <a:ext cx="307824" cy="361840"/>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7639427" y="4251820"/>
              <a:ext cx="812177" cy="367174"/>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50" idx="4"/>
              <a:endCxn id="53" idx="0"/>
            </p:cNvCxnSpPr>
            <p:nvPr/>
          </p:nvCxnSpPr>
          <p:spPr>
            <a:xfrm flipH="1">
              <a:off x="7942858" y="4248768"/>
              <a:ext cx="205933" cy="370226"/>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50" idx="4"/>
              <a:endCxn id="54" idx="0"/>
            </p:cNvCxnSpPr>
            <p:nvPr/>
          </p:nvCxnSpPr>
          <p:spPr>
            <a:xfrm>
              <a:off x="8148791" y="4248768"/>
              <a:ext cx="351318" cy="370226"/>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51" idx="4"/>
            </p:cNvCxnSpPr>
            <p:nvPr/>
          </p:nvCxnSpPr>
          <p:spPr>
            <a:xfrm flipH="1">
              <a:off x="8373900" y="4252961"/>
              <a:ext cx="335418" cy="330460"/>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51" idx="4"/>
              <a:endCxn id="53" idx="0"/>
            </p:cNvCxnSpPr>
            <p:nvPr/>
          </p:nvCxnSpPr>
          <p:spPr>
            <a:xfrm flipH="1">
              <a:off x="7942858" y="4252961"/>
              <a:ext cx="766461" cy="366033"/>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51" idx="4"/>
              <a:endCxn id="52" idx="0"/>
            </p:cNvCxnSpPr>
            <p:nvPr/>
          </p:nvCxnSpPr>
          <p:spPr>
            <a:xfrm flipH="1">
              <a:off x="7385607" y="4252961"/>
              <a:ext cx="1323712" cy="366033"/>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48" idx="4"/>
              <a:endCxn id="54" idx="0"/>
            </p:cNvCxnSpPr>
            <p:nvPr/>
          </p:nvCxnSpPr>
          <p:spPr>
            <a:xfrm>
              <a:off x="7086025" y="4284522"/>
              <a:ext cx="1414084" cy="334472"/>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矩形: 圆角 21"/>
          <p:cNvSpPr/>
          <p:nvPr/>
        </p:nvSpPr>
        <p:spPr>
          <a:xfrm>
            <a:off x="6772220" y="2145401"/>
            <a:ext cx="1258227" cy="637011"/>
          </a:xfrm>
          <a:prstGeom prst="roundRect">
            <a:avLst>
              <a:gd name="adj" fmla="val 4574"/>
            </a:avLst>
          </a:prstGeom>
          <a:solidFill>
            <a:schemeClr val="accent1">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b="1" dirty="0">
                <a:solidFill>
                  <a:schemeClr val="bg2">
                    <a:lumMod val="25000"/>
                  </a:schemeClr>
                </a:solidFill>
                <a:latin typeface="Times New Roman" panose="02020603050405020304" pitchFamily="18" charset="0"/>
                <a:cs typeface="Times New Roman" panose="02020603050405020304" pitchFamily="18" charset="0"/>
              </a:rPr>
              <a:t>Denoising Network</a:t>
            </a:r>
            <a:endParaRPr lang="zh-CN" altLang="en-US" sz="1400" b="1"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23" name="直接箭头连接符 22"/>
          <p:cNvCxnSpPr>
            <a:endCxn id="22" idx="0"/>
          </p:cNvCxnSpPr>
          <p:nvPr/>
        </p:nvCxnSpPr>
        <p:spPr>
          <a:xfrm>
            <a:off x="7401333" y="1886956"/>
            <a:ext cx="1" cy="2584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p:nvPr/>
        </p:nvCxnSpPr>
        <p:spPr>
          <a:xfrm>
            <a:off x="7401333" y="2759829"/>
            <a:ext cx="1" cy="2584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矩形: 圆角 24"/>
          <p:cNvSpPr/>
          <p:nvPr/>
        </p:nvSpPr>
        <p:spPr>
          <a:xfrm>
            <a:off x="9428037" y="1452062"/>
            <a:ext cx="1258227" cy="637011"/>
          </a:xfrm>
          <a:prstGeom prst="roundRect">
            <a:avLst>
              <a:gd name="adj" fmla="val 4574"/>
            </a:avLst>
          </a:prstGeom>
          <a:solidFill>
            <a:schemeClr val="accent1">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b="1" dirty="0">
                <a:solidFill>
                  <a:schemeClr val="bg2">
                    <a:lumMod val="25000"/>
                  </a:schemeClr>
                </a:solidFill>
                <a:latin typeface="Times New Roman" panose="02020603050405020304" pitchFamily="18" charset="0"/>
                <a:cs typeface="Times New Roman" panose="02020603050405020304" pitchFamily="18" charset="0"/>
              </a:rPr>
              <a:t>Denoising Network</a:t>
            </a:r>
            <a:endParaRPr lang="zh-CN" altLang="en-US" sz="1400" b="1"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26" name="直接箭头连接符 25"/>
          <p:cNvCxnSpPr>
            <a:endCxn id="25" idx="0"/>
          </p:cNvCxnSpPr>
          <p:nvPr/>
        </p:nvCxnSpPr>
        <p:spPr>
          <a:xfrm>
            <a:off x="10057150" y="1193617"/>
            <a:ext cx="1" cy="2584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a:xfrm>
            <a:off x="10057150" y="2066490"/>
            <a:ext cx="1" cy="2584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p:cNvCxnSpPr/>
          <p:nvPr/>
        </p:nvCxnSpPr>
        <p:spPr>
          <a:xfrm flipV="1">
            <a:off x="6652410" y="1915811"/>
            <a:ext cx="0" cy="1320165"/>
          </a:xfrm>
          <a:prstGeom prst="straightConnector1">
            <a:avLst/>
          </a:prstGeom>
          <a:ln w="9525">
            <a:tailEnd type="triangle"/>
          </a:ln>
        </p:spPr>
        <p:style>
          <a:lnRef idx="1">
            <a:schemeClr val="accent6"/>
          </a:lnRef>
          <a:fillRef idx="0">
            <a:schemeClr val="accent6"/>
          </a:fillRef>
          <a:effectRef idx="0">
            <a:schemeClr val="accent6"/>
          </a:effectRef>
          <a:fontRef idx="minor">
            <a:schemeClr val="tx1"/>
          </a:fontRef>
        </p:style>
      </p:cxnSp>
      <p:sp>
        <p:nvSpPr>
          <p:cNvPr id="29" name="文本框 176"/>
          <p:cNvSpPr txBox="1"/>
          <p:nvPr/>
        </p:nvSpPr>
        <p:spPr>
          <a:xfrm>
            <a:off x="5622811" y="2233073"/>
            <a:ext cx="99257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latin typeface="Arial" panose="020B0604020202020204" pitchFamily="34" charset="0"/>
                <a:cs typeface="Arial" panose="020B0604020202020204" pitchFamily="34" charset="0"/>
              </a:rPr>
              <a:t>backward</a:t>
            </a:r>
            <a:endParaRPr lang="en-US" altLang="zh-CN" sz="1200" dirty="0">
              <a:latin typeface="Arial" panose="020B0604020202020204" pitchFamily="34" charset="0"/>
              <a:cs typeface="Arial" panose="020B0604020202020204" pitchFamily="34" charset="0"/>
            </a:endParaRPr>
          </a:p>
          <a:p>
            <a:pPr algn="ctr"/>
            <a:r>
              <a:rPr lang="en-US" altLang="zh-CN" sz="1200" dirty="0">
                <a:latin typeface="Arial" panose="020B0604020202020204" pitchFamily="34" charset="0"/>
                <a:cs typeface="Arial" panose="020B0604020202020204" pitchFamily="34" charset="0"/>
              </a:rPr>
              <a:t>propagation</a:t>
            </a:r>
            <a:endParaRPr lang="zh-CN" altLang="en-US" sz="1200" dirty="0">
              <a:latin typeface="Arial" panose="020B0604020202020204" pitchFamily="34" charset="0"/>
              <a:cs typeface="Arial" panose="020B0604020202020204" pitchFamily="34" charset="0"/>
            </a:endParaRPr>
          </a:p>
        </p:txBody>
      </p:sp>
      <p:sp>
        <p:nvSpPr>
          <p:cNvPr id="30" name="文本框 177"/>
          <p:cNvSpPr txBox="1"/>
          <p:nvPr/>
        </p:nvSpPr>
        <p:spPr>
          <a:xfrm>
            <a:off x="7033467" y="3018274"/>
            <a:ext cx="833883"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a:latin typeface="Arial" panose="020B0604020202020204" pitchFamily="34" charset="0"/>
                <a:cs typeface="Arial" panose="020B0604020202020204" pitchFamily="34" charset="0"/>
              </a:rPr>
              <a:t>L1 loss</a:t>
            </a:r>
            <a:endParaRPr lang="zh-CN" altLang="en-US" sz="1600" dirty="0">
              <a:latin typeface="Arial" panose="020B0604020202020204" pitchFamily="34" charset="0"/>
              <a:cs typeface="Arial" panose="020B0604020202020204" pitchFamily="34" charset="0"/>
            </a:endParaRPr>
          </a:p>
        </p:txBody>
      </p:sp>
      <p:sp>
        <p:nvSpPr>
          <p:cNvPr id="31" name="文本框 178"/>
          <p:cNvSpPr txBox="1"/>
          <p:nvPr/>
        </p:nvSpPr>
        <p:spPr>
          <a:xfrm>
            <a:off x="6439938" y="4194031"/>
            <a:ext cx="1107996"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atin typeface="宋体" panose="02010600030101010101" pitchFamily="2" charset="-122"/>
                <a:ea typeface="宋体" panose="02010600030101010101" pitchFamily="2" charset="-122"/>
                <a:cs typeface="Arial" panose="020B0604020202020204" pitchFamily="34" charset="0"/>
              </a:rPr>
              <a:t>普通训练流程</a:t>
            </a:r>
            <a:endParaRPr lang="zh-CN" altLang="en-US" sz="1200" dirty="0">
              <a:latin typeface="宋体" panose="02010600030101010101" pitchFamily="2" charset="-122"/>
              <a:ea typeface="宋体" panose="02010600030101010101" pitchFamily="2" charset="-122"/>
              <a:cs typeface="Arial" panose="020B0604020202020204" pitchFamily="34" charset="0"/>
            </a:endParaRPr>
          </a:p>
        </p:txBody>
      </p:sp>
      <p:cxnSp>
        <p:nvCxnSpPr>
          <p:cNvPr id="32" name="直接箭头连接符 31"/>
          <p:cNvCxnSpPr/>
          <p:nvPr/>
        </p:nvCxnSpPr>
        <p:spPr>
          <a:xfrm flipV="1">
            <a:off x="9157739" y="1207816"/>
            <a:ext cx="0" cy="2515046"/>
          </a:xfrm>
          <a:prstGeom prst="straightConnector1">
            <a:avLst/>
          </a:prstGeom>
          <a:ln w="9525">
            <a:tailEnd type="triangle"/>
          </a:ln>
        </p:spPr>
        <p:style>
          <a:lnRef idx="1">
            <a:schemeClr val="accent6"/>
          </a:lnRef>
          <a:fillRef idx="0">
            <a:schemeClr val="accent6"/>
          </a:fillRef>
          <a:effectRef idx="0">
            <a:schemeClr val="accent6"/>
          </a:effectRef>
          <a:fontRef idx="minor">
            <a:schemeClr val="tx1"/>
          </a:fontRef>
        </p:style>
      </p:cxnSp>
      <p:sp>
        <p:nvSpPr>
          <p:cNvPr id="33" name="文本框 180"/>
          <p:cNvSpPr txBox="1"/>
          <p:nvPr/>
        </p:nvSpPr>
        <p:spPr>
          <a:xfrm>
            <a:off x="8165160" y="2112350"/>
            <a:ext cx="99257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latin typeface="Arial" panose="020B0604020202020204" pitchFamily="34" charset="0"/>
                <a:cs typeface="Arial" panose="020B0604020202020204" pitchFamily="34" charset="0"/>
              </a:rPr>
              <a:t>backward</a:t>
            </a:r>
            <a:endParaRPr lang="en-US" altLang="zh-CN" sz="1200" dirty="0">
              <a:latin typeface="Arial" panose="020B0604020202020204" pitchFamily="34" charset="0"/>
              <a:cs typeface="Arial" panose="020B0604020202020204" pitchFamily="34" charset="0"/>
            </a:endParaRPr>
          </a:p>
          <a:p>
            <a:pPr algn="ctr"/>
            <a:r>
              <a:rPr lang="en-US" altLang="zh-CN" sz="1200" dirty="0">
                <a:latin typeface="Arial" panose="020B0604020202020204" pitchFamily="34" charset="0"/>
                <a:cs typeface="Arial" panose="020B0604020202020204" pitchFamily="34" charset="0"/>
              </a:rPr>
              <a:t>propagation</a:t>
            </a:r>
            <a:endParaRPr lang="zh-CN" altLang="en-US" sz="1200" dirty="0">
              <a:latin typeface="Arial" panose="020B0604020202020204" pitchFamily="34" charset="0"/>
              <a:cs typeface="Arial" panose="020B0604020202020204" pitchFamily="34" charset="0"/>
            </a:endParaRPr>
          </a:p>
        </p:txBody>
      </p:sp>
      <p:sp>
        <p:nvSpPr>
          <p:cNvPr id="34" name="文本框 182"/>
          <p:cNvSpPr txBox="1"/>
          <p:nvPr/>
        </p:nvSpPr>
        <p:spPr>
          <a:xfrm>
            <a:off x="9187320" y="3835541"/>
            <a:ext cx="1766830"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a:latin typeface="Arial" panose="020B0604020202020204" pitchFamily="34" charset="0"/>
                <a:cs typeface="Arial" panose="020B0604020202020204" pitchFamily="34" charset="0"/>
              </a:rPr>
              <a:t>classification loss</a:t>
            </a:r>
            <a:endParaRPr lang="zh-CN" altLang="en-US" sz="1600" dirty="0">
              <a:latin typeface="Arial" panose="020B0604020202020204" pitchFamily="34" charset="0"/>
              <a:cs typeface="Arial" panose="020B0604020202020204" pitchFamily="34" charset="0"/>
            </a:endParaRPr>
          </a:p>
        </p:txBody>
      </p:sp>
      <p:cxnSp>
        <p:nvCxnSpPr>
          <p:cNvPr id="35" name="直接箭头连接符 34"/>
          <p:cNvCxnSpPr/>
          <p:nvPr/>
        </p:nvCxnSpPr>
        <p:spPr>
          <a:xfrm>
            <a:off x="10069462" y="3573649"/>
            <a:ext cx="1" cy="2584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flipV="1">
            <a:off x="9342796" y="1207816"/>
            <a:ext cx="0" cy="1074523"/>
          </a:xfrm>
          <a:prstGeom prst="straightConnector1">
            <a:avLst/>
          </a:prstGeom>
          <a:ln w="9525">
            <a:tailEnd type="triangle"/>
          </a:ln>
        </p:spPr>
        <p:style>
          <a:lnRef idx="1">
            <a:schemeClr val="accent6"/>
          </a:lnRef>
          <a:fillRef idx="0">
            <a:schemeClr val="accent6"/>
          </a:fillRef>
          <a:effectRef idx="0">
            <a:schemeClr val="accent6"/>
          </a:effectRef>
          <a:fontRef idx="minor">
            <a:schemeClr val="tx1"/>
          </a:fontRef>
        </p:style>
      </p:cxnSp>
      <p:sp>
        <p:nvSpPr>
          <p:cNvPr id="37" name="文本框 190"/>
          <p:cNvSpPr txBox="1"/>
          <p:nvPr/>
        </p:nvSpPr>
        <p:spPr>
          <a:xfrm>
            <a:off x="9110982" y="1682635"/>
            <a:ext cx="274435"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latin typeface="Arial" panose="020B0604020202020204" pitchFamily="34" charset="0"/>
                <a:cs typeface="Arial" panose="020B0604020202020204" pitchFamily="34" charset="0"/>
              </a:rPr>
              <a:t>+</a:t>
            </a:r>
            <a:endParaRPr lang="zh-CN" altLang="en-US" sz="1200" dirty="0">
              <a:latin typeface="Arial" panose="020B0604020202020204" pitchFamily="34" charset="0"/>
              <a:cs typeface="Arial" panose="020B0604020202020204" pitchFamily="34" charset="0"/>
            </a:endParaRPr>
          </a:p>
        </p:txBody>
      </p:sp>
      <p:sp>
        <p:nvSpPr>
          <p:cNvPr id="38" name="文本框 191"/>
          <p:cNvSpPr txBox="1"/>
          <p:nvPr/>
        </p:nvSpPr>
        <p:spPr>
          <a:xfrm>
            <a:off x="10242207" y="2092454"/>
            <a:ext cx="833883"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a:latin typeface="Arial" panose="020B0604020202020204" pitchFamily="34" charset="0"/>
                <a:cs typeface="Arial" panose="020B0604020202020204" pitchFamily="34" charset="0"/>
              </a:rPr>
              <a:t>L1 loss</a:t>
            </a:r>
            <a:endParaRPr lang="zh-CN" altLang="en-US" sz="1600" dirty="0">
              <a:latin typeface="Arial" panose="020B0604020202020204" pitchFamily="34" charset="0"/>
              <a:cs typeface="Arial" panose="020B0604020202020204" pitchFamily="34" charset="0"/>
            </a:endParaRPr>
          </a:p>
        </p:txBody>
      </p:sp>
      <p:sp>
        <p:nvSpPr>
          <p:cNvPr id="39" name="文本框 192"/>
          <p:cNvSpPr txBox="1"/>
          <p:nvPr/>
        </p:nvSpPr>
        <p:spPr>
          <a:xfrm>
            <a:off x="8919734" y="4220041"/>
            <a:ext cx="1877437"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atin typeface="宋体" panose="02010600030101010101" pitchFamily="2" charset="-122"/>
                <a:ea typeface="宋体" panose="02010600030101010101" pitchFamily="2" charset="-122"/>
                <a:cs typeface="Arial" panose="020B0604020202020204" pitchFamily="34" charset="0"/>
              </a:rPr>
              <a:t>高阶表征引导的训练流程</a:t>
            </a:r>
            <a:endParaRPr lang="en-US" altLang="zh-CN" sz="1200" dirty="0">
              <a:latin typeface="宋体" panose="02010600030101010101" pitchFamily="2" charset="-122"/>
              <a:ea typeface="宋体" panose="02010600030101010101" pitchFamily="2" charset="-122"/>
              <a:cs typeface="Arial" panose="020B0604020202020204" pitchFamily="34" charset="0"/>
            </a:endParaRPr>
          </a:p>
        </p:txBody>
      </p:sp>
      <p:sp>
        <p:nvSpPr>
          <p:cNvPr id="40" name="矩形: 圆角 39"/>
          <p:cNvSpPr/>
          <p:nvPr/>
        </p:nvSpPr>
        <p:spPr>
          <a:xfrm>
            <a:off x="9428037" y="2384673"/>
            <a:ext cx="1299427" cy="1108933"/>
          </a:xfrm>
          <a:prstGeom prst="roundRect">
            <a:avLst>
              <a:gd name="adj" fmla="val 12363"/>
            </a:avLst>
          </a:prstGeom>
          <a:noFill/>
          <a:ln>
            <a:solidFill>
              <a:srgbClr val="FF3E0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文本框 194"/>
          <p:cNvSpPr txBox="1"/>
          <p:nvPr/>
        </p:nvSpPr>
        <p:spPr>
          <a:xfrm>
            <a:off x="10725816" y="2768388"/>
            <a:ext cx="611066"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latin typeface="Arial" panose="020B0604020202020204" pitchFamily="34" charset="0"/>
                <a:cs typeface="Arial" panose="020B0604020202020204" pitchFamily="34" charset="0"/>
              </a:rPr>
              <a:t>frozen</a:t>
            </a:r>
            <a:endParaRPr lang="zh-CN" altLang="en-US" sz="1200" dirty="0">
              <a:latin typeface="Arial" panose="020B0604020202020204" pitchFamily="34" charset="0"/>
              <a:cs typeface="Arial" panose="020B0604020202020204" pitchFamily="34" charset="0"/>
            </a:endParaRPr>
          </a:p>
        </p:txBody>
      </p:sp>
      <p:pic>
        <p:nvPicPr>
          <p:cNvPr id="42" name="对象 198"/>
          <p:cNvPicPr>
            <a:picLocks noChangeAspect="1"/>
          </p:cNvPicPr>
          <p:nvPr/>
        </p:nvPicPr>
        <p:blipFill>
          <a:blip r:embed="rId5"/>
          <a:stretch>
            <a:fillRect/>
          </a:stretch>
        </p:blipFill>
        <p:spPr>
          <a:xfrm>
            <a:off x="10782586" y="2999519"/>
            <a:ext cx="523875" cy="355600"/>
          </a:xfrm>
        </p:spPr>
      </p:pic>
      <p:pic>
        <p:nvPicPr>
          <p:cNvPr id="43" name="对象 199"/>
          <p:cNvPicPr>
            <a:picLocks noChangeAspect="1"/>
          </p:cNvPicPr>
          <p:nvPr/>
        </p:nvPicPr>
        <p:blipFill>
          <a:blip r:embed="rId6"/>
          <a:stretch>
            <a:fillRect/>
          </a:stretch>
        </p:blipFill>
        <p:spPr>
          <a:xfrm>
            <a:off x="9609980" y="2075533"/>
            <a:ext cx="447169" cy="355475"/>
          </a:xfrm>
        </p:spPr>
      </p:pic>
      <p:pic>
        <p:nvPicPr>
          <p:cNvPr id="44" name="对象 200"/>
          <p:cNvPicPr>
            <a:picLocks noChangeAspect="1"/>
          </p:cNvPicPr>
          <p:nvPr/>
        </p:nvPicPr>
        <p:blipFill>
          <a:blip r:embed="rId6"/>
          <a:stretch>
            <a:fillRect/>
          </a:stretch>
        </p:blipFill>
        <p:spPr>
          <a:xfrm>
            <a:off x="7511453" y="2799700"/>
            <a:ext cx="447169" cy="355475"/>
          </a:xfrm>
        </p:spPr>
      </p:pic>
      <p:graphicFrame>
        <p:nvGraphicFramePr>
          <p:cNvPr id="73" name="对象 72"/>
          <p:cNvGraphicFramePr>
            <a:graphicFrameLocks noChangeAspect="1"/>
          </p:cNvGraphicFramePr>
          <p:nvPr/>
        </p:nvGraphicFramePr>
        <p:xfrm>
          <a:off x="7243239" y="1610782"/>
          <a:ext cx="414338" cy="342900"/>
        </p:xfrm>
        <a:graphic>
          <a:graphicData uri="http://schemas.openxmlformats.org/presentationml/2006/ole">
            <mc:AlternateContent xmlns:mc="http://schemas.openxmlformats.org/markup-compatibility/2006">
              <mc:Choice xmlns:v="urn:schemas-microsoft-com:vml" Requires="v">
                <p:oleObj spid="_x0000_s4" name="AxMath" r:id="rId7" imgW="914400" imgH="914400" progId="Equation.AxMath">
                  <p:embed/>
                </p:oleObj>
              </mc:Choice>
              <mc:Fallback>
                <p:oleObj name="AxMath" r:id="rId7" imgW="914400" imgH="914400" progId="Equation.AxMath">
                  <p:embed/>
                  <p:pic>
                    <p:nvPicPr>
                      <p:cNvPr id="0" name="图片 3"/>
                      <p:cNvPicPr/>
                      <p:nvPr/>
                    </p:nvPicPr>
                    <p:blipFill>
                      <a:blip r:embed="rId8"/>
                      <a:stretch>
                        <a:fillRect/>
                      </a:stretch>
                    </p:blipFill>
                    <p:spPr>
                      <a:xfrm>
                        <a:off x="7243239" y="1610782"/>
                        <a:ext cx="414338" cy="342900"/>
                      </a:xfrm>
                      <a:prstGeom prst="rect">
                        <a:avLst/>
                      </a:prstGeom>
                    </p:spPr>
                  </p:pic>
                </p:oleObj>
              </mc:Fallback>
            </mc:AlternateContent>
          </a:graphicData>
        </a:graphic>
      </p:graphicFrame>
      <p:graphicFrame>
        <p:nvGraphicFramePr>
          <p:cNvPr id="75" name="对象 74"/>
          <p:cNvGraphicFramePr>
            <a:graphicFrameLocks noChangeAspect="1"/>
          </p:cNvGraphicFramePr>
          <p:nvPr/>
        </p:nvGraphicFramePr>
        <p:xfrm>
          <a:off x="7463157" y="2804265"/>
          <a:ext cx="414338" cy="342900"/>
        </p:xfrm>
        <a:graphic>
          <a:graphicData uri="http://schemas.openxmlformats.org/presentationml/2006/ole">
            <mc:AlternateContent xmlns:mc="http://schemas.openxmlformats.org/markup-compatibility/2006">
              <mc:Choice xmlns:v="urn:schemas-microsoft-com:vml" Requires="v">
                <p:oleObj spid="_x0000_s5" name="AxMath" r:id="rId9" imgW="914400" imgH="914400" progId="Equation.AxMath">
                  <p:embed/>
                </p:oleObj>
              </mc:Choice>
              <mc:Fallback>
                <p:oleObj name="AxMath" r:id="rId9" imgW="914400" imgH="914400" progId="Equation.AxMath">
                  <p:embed/>
                  <p:pic>
                    <p:nvPicPr>
                      <p:cNvPr id="0" name="图片 4"/>
                      <p:cNvPicPr/>
                      <p:nvPr/>
                    </p:nvPicPr>
                    <p:blipFill>
                      <a:blip r:embed="rId10"/>
                      <a:stretch>
                        <a:fillRect/>
                      </a:stretch>
                    </p:blipFill>
                    <p:spPr>
                      <a:xfrm>
                        <a:off x="7463157" y="2804265"/>
                        <a:ext cx="414338" cy="342900"/>
                      </a:xfrm>
                      <a:prstGeom prst="rect">
                        <a:avLst/>
                      </a:prstGeom>
                    </p:spPr>
                  </p:pic>
                </p:oleObj>
              </mc:Fallback>
            </mc:AlternateContent>
          </a:graphicData>
        </a:graphic>
      </p:graphicFrame>
      <p:graphicFrame>
        <p:nvGraphicFramePr>
          <p:cNvPr id="76" name="对象 75"/>
          <p:cNvGraphicFramePr>
            <a:graphicFrameLocks noChangeAspect="1"/>
          </p:cNvGraphicFramePr>
          <p:nvPr/>
        </p:nvGraphicFramePr>
        <p:xfrm>
          <a:off x="9921555" y="886490"/>
          <a:ext cx="414338" cy="342900"/>
        </p:xfrm>
        <a:graphic>
          <a:graphicData uri="http://schemas.openxmlformats.org/presentationml/2006/ole">
            <mc:AlternateContent xmlns:mc="http://schemas.openxmlformats.org/markup-compatibility/2006">
              <mc:Choice xmlns:v="urn:schemas-microsoft-com:vml" Requires="v">
                <p:oleObj spid="_x0000_s7" name="AxMath" r:id="rId11" imgW="914400" imgH="914400" progId="Equation.AxMath">
                  <p:embed/>
                </p:oleObj>
              </mc:Choice>
              <mc:Fallback>
                <p:oleObj name="AxMath" r:id="rId11" imgW="914400" imgH="914400" progId="Equation.AxMath">
                  <p:embed/>
                  <p:pic>
                    <p:nvPicPr>
                      <p:cNvPr id="0" name="对象 72"/>
                      <p:cNvPicPr/>
                      <p:nvPr/>
                    </p:nvPicPr>
                    <p:blipFill>
                      <a:blip r:embed="rId8"/>
                      <a:stretch>
                        <a:fillRect/>
                      </a:stretch>
                    </p:blipFill>
                    <p:spPr>
                      <a:xfrm>
                        <a:off x="9921555" y="886490"/>
                        <a:ext cx="414338" cy="342900"/>
                      </a:xfrm>
                      <a:prstGeom prst="rect">
                        <a:avLst/>
                      </a:prstGeom>
                    </p:spPr>
                  </p:pic>
                </p:oleObj>
              </mc:Fallback>
            </mc:AlternateContent>
          </a:graphicData>
        </a:graphic>
      </p:graphicFrame>
      <p:graphicFrame>
        <p:nvGraphicFramePr>
          <p:cNvPr id="78" name="对象 77"/>
          <p:cNvGraphicFramePr>
            <a:graphicFrameLocks noChangeAspect="1"/>
          </p:cNvGraphicFramePr>
          <p:nvPr/>
        </p:nvGraphicFramePr>
        <p:xfrm>
          <a:off x="9621502" y="2063715"/>
          <a:ext cx="414338" cy="342900"/>
        </p:xfrm>
        <a:graphic>
          <a:graphicData uri="http://schemas.openxmlformats.org/presentationml/2006/ole">
            <mc:AlternateContent xmlns:mc="http://schemas.openxmlformats.org/markup-compatibility/2006">
              <mc:Choice xmlns:v="urn:schemas-microsoft-com:vml" Requires="v">
                <p:oleObj spid="_x0000_s8" name="AxMath" r:id="rId12" imgW="914400" imgH="914400" progId="Equation.AxMath">
                  <p:embed/>
                </p:oleObj>
              </mc:Choice>
              <mc:Fallback>
                <p:oleObj name="AxMath" r:id="rId12" imgW="914400" imgH="914400" progId="Equation.AxMath">
                  <p:embed/>
                  <p:pic>
                    <p:nvPicPr>
                      <p:cNvPr id="0" name="图片 7"/>
                      <p:cNvPicPr/>
                      <p:nvPr/>
                    </p:nvPicPr>
                    <p:blipFill>
                      <a:blip r:embed="rId10"/>
                      <a:stretch>
                        <a:fillRect/>
                      </a:stretch>
                    </p:blipFill>
                    <p:spPr>
                      <a:xfrm>
                        <a:off x="9621502" y="2063715"/>
                        <a:ext cx="414338" cy="342900"/>
                      </a:xfrm>
                      <a:prstGeom prst="rect">
                        <a:avLst/>
                      </a:prstGeom>
                    </p:spPr>
                  </p:pic>
                </p:oleObj>
              </mc:Fallback>
            </mc:AlternateContent>
          </a:graphicData>
        </a:graphic>
      </p:graphicFrame>
      <p:graphicFrame>
        <p:nvGraphicFramePr>
          <p:cNvPr id="79" name="对象 78"/>
          <p:cNvGraphicFramePr>
            <a:graphicFrameLocks noChangeAspect="1"/>
          </p:cNvGraphicFramePr>
          <p:nvPr/>
        </p:nvGraphicFramePr>
        <p:xfrm>
          <a:off x="10796761" y="2968788"/>
          <a:ext cx="523875" cy="355600"/>
        </p:xfrm>
        <a:graphic>
          <a:graphicData uri="http://schemas.openxmlformats.org/presentationml/2006/ole">
            <mc:AlternateContent xmlns:mc="http://schemas.openxmlformats.org/markup-compatibility/2006">
              <mc:Choice xmlns:v="urn:schemas-microsoft-com:vml" Requires="v">
                <p:oleObj spid="_x0000_s9" name="AxMath" r:id="rId13" imgW="914400" imgH="914400" progId="Equation.AxMath">
                  <p:embed/>
                </p:oleObj>
              </mc:Choice>
              <mc:Fallback>
                <p:oleObj name="AxMath" r:id="rId13" imgW="914400" imgH="914400" progId="Equation.AxMath">
                  <p:embed/>
                  <p:pic>
                    <p:nvPicPr>
                      <p:cNvPr id="0" name="图片 8"/>
                      <p:cNvPicPr/>
                      <p:nvPr/>
                    </p:nvPicPr>
                    <p:blipFill>
                      <a:blip r:embed="rId14"/>
                      <a:stretch>
                        <a:fillRect/>
                      </a:stretch>
                    </p:blipFill>
                    <p:spPr>
                      <a:xfrm>
                        <a:off x="10796761" y="2968788"/>
                        <a:ext cx="523875" cy="355600"/>
                      </a:xfrm>
                      <a:prstGeom prst="rect">
                        <a:avLst/>
                      </a:prstGeom>
                    </p:spPr>
                  </p:pic>
                </p:oleObj>
              </mc:Fallback>
            </mc:AlternateContent>
          </a:graphicData>
        </a:graphic>
      </p:graphicFrame>
      <p:pic>
        <p:nvPicPr>
          <p:cNvPr id="80" name="对象 197"/>
          <p:cNvPicPr>
            <a:picLocks noChangeAspect="1"/>
          </p:cNvPicPr>
          <p:nvPr/>
        </p:nvPicPr>
        <p:blipFill>
          <a:blip r:embed="rId15"/>
          <a:stretch>
            <a:fillRect/>
          </a:stretch>
        </p:blipFill>
        <p:spPr>
          <a:xfrm>
            <a:off x="6219757" y="4635545"/>
            <a:ext cx="4703762" cy="376237"/>
          </a:xfrm>
        </p:spPr>
      </p:pic>
      <p:cxnSp>
        <p:nvCxnSpPr>
          <p:cNvPr id="81" name="直接连接符 80"/>
          <p:cNvCxnSpPr/>
          <p:nvPr/>
        </p:nvCxnSpPr>
        <p:spPr>
          <a:xfrm>
            <a:off x="7673459" y="5011782"/>
            <a:ext cx="10125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9363373" y="5011782"/>
            <a:ext cx="1560146" cy="0"/>
          </a:xfrm>
          <a:prstGeom prst="line">
            <a:avLst/>
          </a:prstGeom>
        </p:spPr>
        <p:style>
          <a:lnRef idx="1">
            <a:schemeClr val="accent1"/>
          </a:lnRef>
          <a:fillRef idx="0">
            <a:schemeClr val="accent1"/>
          </a:fillRef>
          <a:effectRef idx="0">
            <a:schemeClr val="accent1"/>
          </a:effectRef>
          <a:fontRef idx="minor">
            <a:schemeClr val="tx1"/>
          </a:fontRef>
        </p:style>
      </p:cxnSp>
      <p:sp>
        <p:nvSpPr>
          <p:cNvPr id="83" name="文本框 208"/>
          <p:cNvSpPr txBox="1"/>
          <p:nvPr/>
        </p:nvSpPr>
        <p:spPr>
          <a:xfrm>
            <a:off x="7770491" y="5008173"/>
            <a:ext cx="833883"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a:latin typeface="Arial" panose="020B0604020202020204" pitchFamily="34" charset="0"/>
                <a:cs typeface="Arial" panose="020B0604020202020204" pitchFamily="34" charset="0"/>
              </a:rPr>
              <a:t>L1 loss</a:t>
            </a:r>
            <a:endParaRPr lang="zh-CN" altLang="en-US" sz="1600" dirty="0">
              <a:latin typeface="Arial" panose="020B0604020202020204" pitchFamily="34" charset="0"/>
              <a:cs typeface="Arial" panose="020B0604020202020204" pitchFamily="34" charset="0"/>
            </a:endParaRPr>
          </a:p>
        </p:txBody>
      </p:sp>
      <p:sp>
        <p:nvSpPr>
          <p:cNvPr id="84" name="文本框 209"/>
          <p:cNvSpPr txBox="1"/>
          <p:nvPr/>
        </p:nvSpPr>
        <p:spPr>
          <a:xfrm>
            <a:off x="9173734" y="5002755"/>
            <a:ext cx="1766830" cy="33855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a:latin typeface="Arial" panose="020B0604020202020204" pitchFamily="34" charset="0"/>
                <a:cs typeface="Arial" panose="020B0604020202020204" pitchFamily="34" charset="0"/>
              </a:rPr>
              <a:t>classification loss</a:t>
            </a:r>
            <a:endParaRPr lang="zh-CN" altLang="en-US" sz="1600" dirty="0">
              <a:latin typeface="Arial" panose="020B0604020202020204" pitchFamily="34" charset="0"/>
              <a:cs typeface="Arial" panose="020B0604020202020204" pitchFamily="34" charset="0"/>
            </a:endParaRPr>
          </a:p>
        </p:txBody>
      </p:sp>
      <p:pic>
        <p:nvPicPr>
          <p:cNvPr id="86" name="图片 85"/>
          <p:cNvPicPr>
            <a:picLocks noChangeAspect="1"/>
          </p:cNvPicPr>
          <p:nvPr/>
        </p:nvPicPr>
        <p:blipFill>
          <a:blip r:embed="rId16"/>
          <a:stretch>
            <a:fillRect/>
          </a:stretch>
        </p:blipFill>
        <p:spPr>
          <a:xfrm>
            <a:off x="6218634" y="4679810"/>
            <a:ext cx="4706007" cy="381053"/>
          </a:xfrm>
          <a:prstGeom prst="rect">
            <a:avLst/>
          </a:prstGeom>
        </p:spPr>
      </p:pic>
      <p:sp>
        <p:nvSpPr>
          <p:cNvPr id="87" name="文本框 86"/>
          <p:cNvSpPr txBox="1"/>
          <p:nvPr/>
        </p:nvSpPr>
        <p:spPr>
          <a:xfrm>
            <a:off x="424403" y="4497040"/>
            <a:ext cx="5186134" cy="212295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去噪网络后的射频指纹特征提取器在没有经过对抗训练的条件下，对残留的对抗噪声敏感</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像素级上的小幅度干扰可能在后续特征提取网络中被放大成无法消除的特征噪声，并最终对分类结果造成影响</a:t>
            </a:r>
            <a:endParaRPr lang="en-US" altLang="zh-CN" dirty="0">
              <a:latin typeface="宋体" panose="02010600030101010101" pitchFamily="2" charset="-122"/>
              <a:ea typeface="宋体" panose="02010600030101010101" pitchFamily="2" charset="-122"/>
            </a:endParaRPr>
          </a:p>
        </p:txBody>
      </p:sp>
      <p:sp>
        <p:nvSpPr>
          <p:cNvPr id="89" name="文本框 88"/>
          <p:cNvSpPr txBox="1"/>
          <p:nvPr/>
        </p:nvSpPr>
        <p:spPr>
          <a:xfrm>
            <a:off x="6252493" y="5523268"/>
            <a:ext cx="4703761" cy="369332"/>
          </a:xfrm>
          <a:prstGeom prst="rect">
            <a:avLst/>
          </a:prstGeom>
          <a:noFill/>
        </p:spPr>
        <p:txBody>
          <a:bodyPr wrap="square">
            <a:spAutoFit/>
          </a:bodyPr>
          <a:lstStyle/>
          <a:p>
            <a:pPr algn="ctr"/>
            <a:r>
              <a:rPr lang="zh-CN" altLang="en-US" b="1" u="sng" dirty="0">
                <a:latin typeface="宋体" panose="02010600030101010101" pitchFamily="2" charset="-122"/>
                <a:ea typeface="宋体" panose="02010600030101010101" pitchFamily="2" charset="-122"/>
              </a:rPr>
              <a:t>对齐去噪输出与后续模型中的隐藏特征</a:t>
            </a:r>
            <a:endParaRPr lang="zh-CN" altLang="en-US" b="1" u="sng" dirty="0">
              <a:latin typeface="宋体" panose="02010600030101010101" pitchFamily="2" charset="-122"/>
              <a:ea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研究方法一</a:t>
            </a:r>
            <a:endParaRPr lang="zh-CN" altLang="en-US" dirty="0"/>
          </a:p>
        </p:txBody>
      </p:sp>
      <p:sp>
        <p:nvSpPr>
          <p:cNvPr id="3" name="灯片编号占位符 2"/>
          <p:cNvSpPr>
            <a:spLocks noGrp="1"/>
          </p:cNvSpPr>
          <p:nvPr>
            <p:ph type="sldNum" sz="quarter" idx="10"/>
          </p:nvPr>
        </p:nvSpPr>
        <p:spPr/>
        <p:txBody>
          <a:bodyPr/>
          <a:lstStyle/>
          <a:p>
            <a:r>
              <a:rPr lang="en-US" altLang="zh-CN" dirty="0"/>
              <a:t>14</a:t>
            </a:r>
            <a:endParaRPr lang="zh-CN" altLang="en-US" dirty="0"/>
          </a:p>
        </p:txBody>
      </p:sp>
      <p:sp>
        <p:nvSpPr>
          <p:cNvPr id="6" name="文本框 5"/>
          <p:cNvSpPr txBox="1"/>
          <p:nvPr/>
        </p:nvSpPr>
        <p:spPr>
          <a:xfrm>
            <a:off x="614680" y="1023263"/>
            <a:ext cx="6642100"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损失函数设计</a:t>
            </a:r>
            <a:endParaRPr lang="en-US" altLang="zh-CN" sz="2000" b="1" dirty="0">
              <a:latin typeface="黑体" panose="02010609060101010101" pitchFamily="49" charset="-122"/>
              <a:ea typeface="黑体" panose="02010609060101010101" pitchFamily="49" charset="-122"/>
            </a:endParaRPr>
          </a:p>
        </p:txBody>
      </p:sp>
      <p:grpSp>
        <p:nvGrpSpPr>
          <p:cNvPr id="101" name="组合 100"/>
          <p:cNvGrpSpPr/>
          <p:nvPr/>
        </p:nvGrpSpPr>
        <p:grpSpPr>
          <a:xfrm>
            <a:off x="486271" y="933449"/>
            <a:ext cx="4728078" cy="2855205"/>
            <a:chOff x="1619616" y="1636619"/>
            <a:chExt cx="4728078" cy="2855205"/>
          </a:xfrm>
        </p:grpSpPr>
        <p:sp>
          <p:nvSpPr>
            <p:cNvPr id="110" name="弧形 109"/>
            <p:cNvSpPr/>
            <p:nvPr/>
          </p:nvSpPr>
          <p:spPr>
            <a:xfrm rot="7890500">
              <a:off x="3582139" y="1678955"/>
              <a:ext cx="1944145" cy="1859474"/>
            </a:xfrm>
            <a:prstGeom prst="arc">
              <a:avLst>
                <a:gd name="adj1" fmla="val 15986588"/>
                <a:gd name="adj2" fmla="val 0"/>
              </a:avLst>
            </a:prstGeom>
            <a:ln w="19050">
              <a:head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1" name="椭圆 110"/>
            <p:cNvSpPr/>
            <p:nvPr/>
          </p:nvSpPr>
          <p:spPr>
            <a:xfrm>
              <a:off x="4714874" y="2643188"/>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2" name="椭圆 111"/>
            <p:cNvSpPr/>
            <p:nvPr/>
          </p:nvSpPr>
          <p:spPr>
            <a:xfrm>
              <a:off x="4867274" y="2795588"/>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3" name="椭圆 112"/>
            <p:cNvSpPr/>
            <p:nvPr/>
          </p:nvSpPr>
          <p:spPr>
            <a:xfrm>
              <a:off x="4555330" y="2888456"/>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4" name="椭圆 113"/>
            <p:cNvSpPr/>
            <p:nvPr/>
          </p:nvSpPr>
          <p:spPr>
            <a:xfrm>
              <a:off x="4754163" y="2842022"/>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5" name="椭圆 114"/>
            <p:cNvSpPr/>
            <p:nvPr/>
          </p:nvSpPr>
          <p:spPr>
            <a:xfrm>
              <a:off x="4579141" y="2736056"/>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6" name="椭圆 115"/>
            <p:cNvSpPr/>
            <p:nvPr/>
          </p:nvSpPr>
          <p:spPr>
            <a:xfrm>
              <a:off x="5570932" y="2465784"/>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7" name="椭圆 116"/>
            <p:cNvSpPr/>
            <p:nvPr/>
          </p:nvSpPr>
          <p:spPr>
            <a:xfrm>
              <a:off x="5387576" y="2512218"/>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8" name="椭圆 117"/>
            <p:cNvSpPr/>
            <p:nvPr/>
          </p:nvSpPr>
          <p:spPr>
            <a:xfrm>
              <a:off x="5524498" y="2596754"/>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9" name="椭圆 118"/>
            <p:cNvSpPr/>
            <p:nvPr/>
          </p:nvSpPr>
          <p:spPr>
            <a:xfrm>
              <a:off x="5670942" y="2605086"/>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0" name="椭圆 119"/>
            <p:cNvSpPr/>
            <p:nvPr/>
          </p:nvSpPr>
          <p:spPr>
            <a:xfrm>
              <a:off x="5394718" y="2689622"/>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1" name="椭圆 120"/>
            <p:cNvSpPr/>
            <p:nvPr/>
          </p:nvSpPr>
          <p:spPr>
            <a:xfrm>
              <a:off x="5100161" y="3562350"/>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2" name="椭圆 121"/>
            <p:cNvSpPr/>
            <p:nvPr/>
          </p:nvSpPr>
          <p:spPr>
            <a:xfrm>
              <a:off x="5100161" y="3707607"/>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3" name="椭圆 122"/>
            <p:cNvSpPr/>
            <p:nvPr/>
          </p:nvSpPr>
          <p:spPr>
            <a:xfrm>
              <a:off x="4960142" y="3661173"/>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4" name="椭圆 123"/>
            <p:cNvSpPr/>
            <p:nvPr/>
          </p:nvSpPr>
          <p:spPr>
            <a:xfrm>
              <a:off x="5240180" y="3707607"/>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5" name="椭圆 124"/>
            <p:cNvSpPr/>
            <p:nvPr/>
          </p:nvSpPr>
          <p:spPr>
            <a:xfrm>
              <a:off x="5007293" y="3852864"/>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6" name="椭圆 125"/>
            <p:cNvSpPr/>
            <p:nvPr/>
          </p:nvSpPr>
          <p:spPr>
            <a:xfrm>
              <a:off x="5938362" y="3280173"/>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7" name="椭圆 126"/>
            <p:cNvSpPr/>
            <p:nvPr/>
          </p:nvSpPr>
          <p:spPr>
            <a:xfrm>
              <a:off x="6083618" y="3134916"/>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8" name="椭圆 127"/>
            <p:cNvSpPr/>
            <p:nvPr/>
          </p:nvSpPr>
          <p:spPr>
            <a:xfrm>
              <a:off x="5853352" y="3134916"/>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9" name="椭圆 128"/>
            <p:cNvSpPr/>
            <p:nvPr/>
          </p:nvSpPr>
          <p:spPr>
            <a:xfrm>
              <a:off x="5975986" y="3088482"/>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0" name="椭圆 129"/>
            <p:cNvSpPr/>
            <p:nvPr/>
          </p:nvSpPr>
          <p:spPr>
            <a:xfrm>
              <a:off x="6083618" y="3280173"/>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1" name="椭圆 130"/>
            <p:cNvSpPr/>
            <p:nvPr/>
          </p:nvSpPr>
          <p:spPr>
            <a:xfrm>
              <a:off x="5348523" y="3134916"/>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2" name="椭圆 131"/>
            <p:cNvSpPr/>
            <p:nvPr/>
          </p:nvSpPr>
          <p:spPr>
            <a:xfrm>
              <a:off x="5260383" y="3064848"/>
              <a:ext cx="92868" cy="9286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3" name="椭圆 132"/>
            <p:cNvSpPr/>
            <p:nvPr/>
          </p:nvSpPr>
          <p:spPr>
            <a:xfrm>
              <a:off x="5425672" y="2994424"/>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4" name="椭圆 133"/>
            <p:cNvSpPr/>
            <p:nvPr/>
          </p:nvSpPr>
          <p:spPr>
            <a:xfrm>
              <a:off x="5489966" y="3225403"/>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5" name="椭圆 134"/>
            <p:cNvSpPr/>
            <p:nvPr/>
          </p:nvSpPr>
          <p:spPr>
            <a:xfrm>
              <a:off x="5498545" y="3099197"/>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6" name="椭圆 135"/>
            <p:cNvSpPr/>
            <p:nvPr/>
          </p:nvSpPr>
          <p:spPr>
            <a:xfrm>
              <a:off x="5343517" y="3240882"/>
              <a:ext cx="92868" cy="92868"/>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7" name="星形: 五角 136"/>
            <p:cNvSpPr/>
            <p:nvPr/>
          </p:nvSpPr>
          <p:spPr>
            <a:xfrm>
              <a:off x="5042053" y="3666765"/>
              <a:ext cx="174552" cy="174552"/>
            </a:xfrm>
            <a:prstGeom prst="star5">
              <a:avLst/>
            </a:prstGeom>
            <a:solidFill>
              <a:srgbClr val="FF3E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8" name="星形: 五角 137"/>
            <p:cNvSpPr/>
            <p:nvPr/>
          </p:nvSpPr>
          <p:spPr>
            <a:xfrm>
              <a:off x="4666887" y="2717006"/>
              <a:ext cx="174552" cy="174552"/>
            </a:xfrm>
            <a:prstGeom prst="star5">
              <a:avLst/>
            </a:prstGeom>
            <a:solidFill>
              <a:srgbClr val="FF3E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9" name="星形: 五角 138"/>
            <p:cNvSpPr/>
            <p:nvPr/>
          </p:nvSpPr>
          <p:spPr>
            <a:xfrm>
              <a:off x="5479250" y="2540432"/>
              <a:ext cx="174552" cy="174552"/>
            </a:xfrm>
            <a:prstGeom prst="star5">
              <a:avLst/>
            </a:prstGeom>
            <a:solidFill>
              <a:srgbClr val="FF3E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0" name="星形: 五角 139"/>
            <p:cNvSpPr/>
            <p:nvPr/>
          </p:nvSpPr>
          <p:spPr>
            <a:xfrm>
              <a:off x="5368519" y="3064848"/>
              <a:ext cx="174552" cy="174552"/>
            </a:xfrm>
            <a:prstGeom prst="star5">
              <a:avLst/>
            </a:prstGeom>
            <a:solidFill>
              <a:srgbClr val="FF3E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1" name="星形: 五角 140"/>
            <p:cNvSpPr/>
            <p:nvPr/>
          </p:nvSpPr>
          <p:spPr>
            <a:xfrm>
              <a:off x="5938362" y="3153606"/>
              <a:ext cx="174552" cy="174552"/>
            </a:xfrm>
            <a:prstGeom prst="star5">
              <a:avLst/>
            </a:prstGeom>
            <a:solidFill>
              <a:srgbClr val="FF3E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2" name="椭圆 141"/>
            <p:cNvSpPr/>
            <p:nvPr/>
          </p:nvSpPr>
          <p:spPr>
            <a:xfrm>
              <a:off x="4868813" y="3497696"/>
              <a:ext cx="512690" cy="51269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3" name="椭圆 142"/>
            <p:cNvSpPr/>
            <p:nvPr/>
          </p:nvSpPr>
          <p:spPr>
            <a:xfrm rot="20565851">
              <a:off x="4473247" y="2626463"/>
              <a:ext cx="512690" cy="382012"/>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4" name="椭圆 143"/>
            <p:cNvSpPr/>
            <p:nvPr/>
          </p:nvSpPr>
          <p:spPr>
            <a:xfrm>
              <a:off x="5831035" y="3052042"/>
              <a:ext cx="390165" cy="390165"/>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5" name="椭圆 144"/>
            <p:cNvSpPr/>
            <p:nvPr/>
          </p:nvSpPr>
          <p:spPr>
            <a:xfrm rot="20076813">
              <a:off x="5292518" y="2473054"/>
              <a:ext cx="512690" cy="341889"/>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6" name="椭圆 145"/>
            <p:cNvSpPr/>
            <p:nvPr/>
          </p:nvSpPr>
          <p:spPr>
            <a:xfrm>
              <a:off x="5238966" y="2956919"/>
              <a:ext cx="435822" cy="435822"/>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7" name="文本框 40"/>
            <p:cNvSpPr txBox="1"/>
            <p:nvPr/>
          </p:nvSpPr>
          <p:spPr>
            <a:xfrm>
              <a:off x="4751077" y="2417412"/>
              <a:ext cx="269626"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latin typeface="Arial" panose="020B0604020202020204" pitchFamily="34" charset="0"/>
                  <a:cs typeface="Arial" panose="020B0604020202020204" pitchFamily="34" charset="0"/>
                </a:rPr>
                <a:t>1</a:t>
              </a:r>
              <a:endParaRPr lang="zh-CN" altLang="en-US" sz="1200" dirty="0">
                <a:latin typeface="Arial" panose="020B0604020202020204" pitchFamily="34" charset="0"/>
                <a:cs typeface="Arial" panose="020B0604020202020204" pitchFamily="34" charset="0"/>
              </a:endParaRPr>
            </a:p>
          </p:txBody>
        </p:sp>
        <p:sp>
          <p:nvSpPr>
            <p:cNvPr id="148" name="文本框 41"/>
            <p:cNvSpPr txBox="1"/>
            <p:nvPr/>
          </p:nvSpPr>
          <p:spPr>
            <a:xfrm>
              <a:off x="5653802" y="2252163"/>
              <a:ext cx="269626"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latin typeface="Arial" panose="020B0604020202020204" pitchFamily="34" charset="0"/>
                  <a:cs typeface="Arial" panose="020B0604020202020204" pitchFamily="34" charset="0"/>
                </a:rPr>
                <a:t>2</a:t>
              </a:r>
              <a:endParaRPr lang="zh-CN" altLang="en-US" sz="1200" dirty="0">
                <a:latin typeface="Arial" panose="020B0604020202020204" pitchFamily="34" charset="0"/>
                <a:cs typeface="Arial" panose="020B0604020202020204" pitchFamily="34" charset="0"/>
              </a:endParaRPr>
            </a:p>
          </p:txBody>
        </p:sp>
        <p:sp>
          <p:nvSpPr>
            <p:cNvPr id="149" name="文本框 42"/>
            <p:cNvSpPr txBox="1"/>
            <p:nvPr/>
          </p:nvSpPr>
          <p:spPr>
            <a:xfrm>
              <a:off x="5053010" y="2846451"/>
              <a:ext cx="269626"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latin typeface="Arial" panose="020B0604020202020204" pitchFamily="34" charset="0"/>
                  <a:cs typeface="Arial" panose="020B0604020202020204" pitchFamily="34" charset="0"/>
                </a:rPr>
                <a:t>3</a:t>
              </a:r>
              <a:endParaRPr lang="zh-CN" altLang="en-US" sz="1200" dirty="0">
                <a:latin typeface="Arial" panose="020B0604020202020204" pitchFamily="34" charset="0"/>
                <a:cs typeface="Arial" panose="020B0604020202020204" pitchFamily="34" charset="0"/>
              </a:endParaRPr>
            </a:p>
          </p:txBody>
        </p:sp>
        <p:sp>
          <p:nvSpPr>
            <p:cNvPr id="150" name="文本框 43"/>
            <p:cNvSpPr txBox="1"/>
            <p:nvPr/>
          </p:nvSpPr>
          <p:spPr>
            <a:xfrm>
              <a:off x="5296900" y="3754041"/>
              <a:ext cx="269626"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latin typeface="Arial" panose="020B0604020202020204" pitchFamily="34" charset="0"/>
                  <a:cs typeface="Arial" panose="020B0604020202020204" pitchFamily="34" charset="0"/>
                </a:rPr>
                <a:t>4</a:t>
              </a:r>
              <a:endParaRPr lang="zh-CN" altLang="en-US" sz="1200" dirty="0">
                <a:latin typeface="Arial" panose="020B0604020202020204" pitchFamily="34" charset="0"/>
                <a:cs typeface="Arial" panose="020B0604020202020204" pitchFamily="34" charset="0"/>
              </a:endParaRPr>
            </a:p>
          </p:txBody>
        </p:sp>
        <p:sp>
          <p:nvSpPr>
            <p:cNvPr id="151" name="文本框 44"/>
            <p:cNvSpPr txBox="1"/>
            <p:nvPr/>
          </p:nvSpPr>
          <p:spPr>
            <a:xfrm>
              <a:off x="5735869" y="3353895"/>
              <a:ext cx="269626"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latin typeface="Arial" panose="020B0604020202020204" pitchFamily="34" charset="0"/>
                  <a:cs typeface="Arial" panose="020B0604020202020204" pitchFamily="34" charset="0"/>
                </a:rPr>
                <a:t>5</a:t>
              </a:r>
              <a:endParaRPr lang="zh-CN" altLang="en-US" sz="1200" dirty="0">
                <a:latin typeface="Arial" panose="020B0604020202020204" pitchFamily="34" charset="0"/>
                <a:cs typeface="Arial" panose="020B0604020202020204" pitchFamily="34" charset="0"/>
              </a:endParaRPr>
            </a:p>
          </p:txBody>
        </p:sp>
        <p:sp>
          <p:nvSpPr>
            <p:cNvPr id="152" name="矩形: 圆角 151"/>
            <p:cNvSpPr/>
            <p:nvPr/>
          </p:nvSpPr>
          <p:spPr>
            <a:xfrm>
              <a:off x="4389344" y="2281991"/>
              <a:ext cx="1958350" cy="1798717"/>
            </a:xfrm>
            <a:prstGeom prst="roundRect">
              <a:avLst>
                <a:gd name="adj" fmla="val 1206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3" name="立方体 152"/>
            <p:cNvSpPr/>
            <p:nvPr/>
          </p:nvSpPr>
          <p:spPr>
            <a:xfrm>
              <a:off x="3635763" y="3044636"/>
              <a:ext cx="372780" cy="389527"/>
            </a:xfrm>
            <a:prstGeom prst="cube">
              <a:avLst>
                <a:gd name="adj" fmla="val 87299"/>
              </a:avLst>
            </a:prstGeom>
            <a:solidFill>
              <a:schemeClr val="accent5">
                <a:lumMod val="75000"/>
                <a:alpha val="74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54" name="立方体 153"/>
            <p:cNvSpPr/>
            <p:nvPr/>
          </p:nvSpPr>
          <p:spPr>
            <a:xfrm>
              <a:off x="2972661" y="2697954"/>
              <a:ext cx="879644" cy="919162"/>
            </a:xfrm>
            <a:prstGeom prst="cube">
              <a:avLst>
                <a:gd name="adj" fmla="val 95651"/>
              </a:avLst>
            </a:prstGeom>
            <a:solidFill>
              <a:schemeClr val="accent5">
                <a:lumMod val="75000"/>
                <a:alpha val="74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cxnSp>
          <p:nvCxnSpPr>
            <p:cNvPr id="155" name="直接连接符 154"/>
            <p:cNvCxnSpPr>
              <a:stCxn id="154" idx="3"/>
              <a:endCxn id="153" idx="3"/>
            </p:cNvCxnSpPr>
            <p:nvPr/>
          </p:nvCxnSpPr>
          <p:spPr>
            <a:xfrm flipV="1">
              <a:off x="2991789" y="3434163"/>
              <a:ext cx="667647" cy="18295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6" name="直接连接符 155"/>
            <p:cNvCxnSpPr>
              <a:stCxn id="154" idx="5"/>
              <a:endCxn id="153" idx="0"/>
            </p:cNvCxnSpPr>
            <p:nvPr/>
          </p:nvCxnSpPr>
          <p:spPr>
            <a:xfrm>
              <a:off x="3852305" y="2736841"/>
              <a:ext cx="132565" cy="3077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7" name="立方体 156"/>
            <p:cNvSpPr/>
            <p:nvPr/>
          </p:nvSpPr>
          <p:spPr>
            <a:xfrm>
              <a:off x="2403688" y="2769265"/>
              <a:ext cx="238279" cy="788484"/>
            </a:xfrm>
            <a:prstGeom prst="cube">
              <a:avLst>
                <a:gd name="adj" fmla="val 83242"/>
              </a:avLst>
            </a:prstGeom>
            <a:solidFill>
              <a:schemeClr val="accent1">
                <a:lumMod val="50000"/>
                <a:alpha val="69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立方体 157"/>
            <p:cNvSpPr/>
            <p:nvPr/>
          </p:nvSpPr>
          <p:spPr>
            <a:xfrm>
              <a:off x="2078762" y="2247562"/>
              <a:ext cx="591005" cy="1955682"/>
            </a:xfrm>
            <a:prstGeom prst="cube">
              <a:avLst>
                <a:gd name="adj" fmla="val 89286"/>
              </a:avLst>
            </a:prstGeom>
            <a:solidFill>
              <a:schemeClr val="accent1">
                <a:lumMod val="50000"/>
                <a:alpha val="69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59" name="直接箭头连接符 158"/>
            <p:cNvCxnSpPr/>
            <p:nvPr/>
          </p:nvCxnSpPr>
          <p:spPr>
            <a:xfrm>
              <a:off x="2790860" y="3098477"/>
              <a:ext cx="442711" cy="114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0" name="立方体 159"/>
            <p:cNvSpPr/>
            <p:nvPr/>
          </p:nvSpPr>
          <p:spPr>
            <a:xfrm>
              <a:off x="1866342" y="2247562"/>
              <a:ext cx="591005" cy="1955682"/>
            </a:xfrm>
            <a:prstGeom prst="cube">
              <a:avLst>
                <a:gd name="adj" fmla="val 89286"/>
              </a:avLst>
            </a:prstGeom>
            <a:solidFill>
              <a:schemeClr val="accent1">
                <a:lumMod val="50000"/>
                <a:alpha val="69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1" name="立方体 160"/>
            <p:cNvSpPr/>
            <p:nvPr/>
          </p:nvSpPr>
          <p:spPr>
            <a:xfrm>
              <a:off x="1619616" y="2247562"/>
              <a:ext cx="591005" cy="1955682"/>
            </a:xfrm>
            <a:prstGeom prst="cube">
              <a:avLst>
                <a:gd name="adj" fmla="val 89286"/>
              </a:avLst>
            </a:prstGeom>
            <a:solidFill>
              <a:schemeClr val="accent1">
                <a:lumMod val="50000"/>
                <a:alpha val="69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2" name="文本框 76"/>
            <p:cNvSpPr txBox="1"/>
            <p:nvPr/>
          </p:nvSpPr>
          <p:spPr>
            <a:xfrm>
              <a:off x="2177536" y="4214825"/>
              <a:ext cx="1325624"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atin typeface="宋体" panose="02010600030101010101" pitchFamily="2" charset="-122"/>
                  <a:ea typeface="宋体" panose="02010600030101010101" pitchFamily="2" charset="-122"/>
                  <a:cs typeface="Times New Roman" panose="02020603050405020304" pitchFamily="18" charset="0"/>
                </a:rPr>
                <a:t>特征提取</a:t>
              </a:r>
              <a:endParaRPr lang="zh-CN" altLang="en-US" sz="12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63" name="文本框 77"/>
            <p:cNvSpPr txBox="1"/>
            <p:nvPr/>
          </p:nvSpPr>
          <p:spPr>
            <a:xfrm>
              <a:off x="4548972" y="4205724"/>
              <a:ext cx="1657255"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atin typeface="宋体" panose="02010600030101010101" pitchFamily="2" charset="-122"/>
                  <a:ea typeface="宋体" panose="02010600030101010101" pitchFamily="2" charset="-122"/>
                  <a:cs typeface="Times New Roman" panose="02020603050405020304" pitchFamily="18" charset="0"/>
                </a:rPr>
                <a:t>原型重建</a:t>
              </a:r>
              <a:endParaRPr lang="zh-CN" altLang="en-US" sz="1200" dirty="0">
                <a:latin typeface="宋体" panose="02010600030101010101" pitchFamily="2" charset="-122"/>
                <a:ea typeface="宋体" panose="02010600030101010101" pitchFamily="2" charset="-122"/>
                <a:cs typeface="Times New Roman" panose="02020603050405020304" pitchFamily="18" charset="0"/>
              </a:endParaRPr>
            </a:p>
          </p:txBody>
        </p:sp>
      </p:grpSp>
      <p:sp>
        <p:nvSpPr>
          <p:cNvPr id="102" name="箭头: 右 101"/>
          <p:cNvSpPr/>
          <p:nvPr/>
        </p:nvSpPr>
        <p:spPr>
          <a:xfrm>
            <a:off x="5610952" y="2414239"/>
            <a:ext cx="828448" cy="2439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3" name="文本框 125"/>
          <p:cNvSpPr txBox="1"/>
          <p:nvPr/>
        </p:nvSpPr>
        <p:spPr>
          <a:xfrm>
            <a:off x="5595150" y="1992443"/>
            <a:ext cx="739564"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latin typeface="宋体" panose="02010600030101010101" pitchFamily="2" charset="-122"/>
                <a:ea typeface="宋体" panose="02010600030101010101" pitchFamily="2" charset="-122"/>
                <a:cs typeface="Arial" panose="020B0604020202020204" pitchFamily="34" charset="0"/>
              </a:rPr>
              <a:t>解决</a:t>
            </a:r>
            <a:endParaRPr lang="zh-CN" altLang="en-US" b="1" dirty="0">
              <a:latin typeface="宋体" panose="02010600030101010101" pitchFamily="2" charset="-122"/>
              <a:ea typeface="宋体" panose="02010600030101010101" pitchFamily="2" charset="-122"/>
              <a:cs typeface="Arial" panose="020B0604020202020204" pitchFamily="34" charset="0"/>
            </a:endParaRPr>
          </a:p>
        </p:txBody>
      </p:sp>
      <p:pic>
        <p:nvPicPr>
          <p:cNvPr id="104" name="图片 103"/>
          <p:cNvPicPr>
            <a:picLocks noChangeAspect="1"/>
          </p:cNvPicPr>
          <p:nvPr/>
        </p:nvPicPr>
        <p:blipFill>
          <a:blip r:embed="rId1"/>
          <a:stretch>
            <a:fillRect/>
          </a:stretch>
        </p:blipFill>
        <p:spPr>
          <a:xfrm>
            <a:off x="6836003" y="1544392"/>
            <a:ext cx="2530098" cy="1985964"/>
          </a:xfrm>
          <a:prstGeom prst="rect">
            <a:avLst/>
          </a:prstGeom>
        </p:spPr>
      </p:pic>
      <p:sp>
        <p:nvSpPr>
          <p:cNvPr id="105" name="文本框 144"/>
          <p:cNvSpPr txBox="1"/>
          <p:nvPr/>
        </p:nvSpPr>
        <p:spPr>
          <a:xfrm>
            <a:off x="2231246" y="3805768"/>
            <a:ext cx="110799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latin typeface="黑体" panose="02010609060101010101" pitchFamily="49" charset="-122"/>
                <a:ea typeface="黑体" panose="02010609060101010101" pitchFamily="49" charset="-122"/>
                <a:cs typeface="Arial" panose="020B0604020202020204" pitchFamily="34" charset="0"/>
              </a:rPr>
              <a:t>原型学习</a:t>
            </a:r>
            <a:endParaRPr lang="zh-CN" altLang="en-US" dirty="0">
              <a:latin typeface="黑体" panose="02010609060101010101" pitchFamily="49" charset="-122"/>
              <a:ea typeface="黑体" panose="02010609060101010101" pitchFamily="49" charset="-122"/>
              <a:cs typeface="Arial" panose="020B0604020202020204" pitchFamily="34" charset="0"/>
            </a:endParaRPr>
          </a:p>
        </p:txBody>
      </p:sp>
      <p:sp>
        <p:nvSpPr>
          <p:cNvPr id="106" name="文本框 145"/>
          <p:cNvSpPr txBox="1"/>
          <p:nvPr/>
        </p:nvSpPr>
        <p:spPr>
          <a:xfrm>
            <a:off x="6274003" y="3574295"/>
            <a:ext cx="383641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latin typeface="黑体" panose="02010609060101010101" pitchFamily="49" charset="-122"/>
                <a:ea typeface="黑体" panose="02010609060101010101" pitchFamily="49" charset="-122"/>
                <a:cs typeface="Arial" panose="020B0604020202020204" pitchFamily="34" charset="0"/>
              </a:rPr>
              <a:t>传统</a:t>
            </a:r>
            <a:r>
              <a:rPr lang="en-US" altLang="zh-CN" dirty="0">
                <a:latin typeface="黑体" panose="02010609060101010101" pitchFamily="49" charset="-122"/>
                <a:ea typeface="黑体" panose="02010609060101010101" pitchFamily="49" charset="-122"/>
                <a:cs typeface="Arial" panose="020B0604020202020204" pitchFamily="34" charset="0"/>
              </a:rPr>
              <a:t>CNN</a:t>
            </a:r>
            <a:r>
              <a:rPr lang="zh-CN" altLang="en-US" dirty="0">
                <a:latin typeface="黑体" panose="02010609060101010101" pitchFamily="49" charset="-122"/>
                <a:ea typeface="黑体" panose="02010609060101010101" pitchFamily="49" charset="-122"/>
                <a:cs typeface="Arial" panose="020B0604020202020204" pitchFamily="34" charset="0"/>
              </a:rPr>
              <a:t>网络学习到的特征表示</a:t>
            </a:r>
            <a:endParaRPr lang="zh-CN" altLang="en-US" dirty="0">
              <a:latin typeface="黑体" panose="02010609060101010101" pitchFamily="49" charset="-122"/>
              <a:ea typeface="黑体" panose="02010609060101010101" pitchFamily="49" charset="-122"/>
              <a:cs typeface="Arial" panose="020B0604020202020204" pitchFamily="34" charset="0"/>
            </a:endParaRPr>
          </a:p>
        </p:txBody>
      </p:sp>
      <p:sp>
        <p:nvSpPr>
          <p:cNvPr id="107" name="文本框 146"/>
          <p:cNvSpPr txBox="1"/>
          <p:nvPr/>
        </p:nvSpPr>
        <p:spPr>
          <a:xfrm>
            <a:off x="8908210" y="1486685"/>
            <a:ext cx="2175623"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atin typeface="宋体" panose="02010600030101010101" pitchFamily="2" charset="-122"/>
                <a:ea typeface="宋体" panose="02010600030101010101" pitchFamily="2" charset="-122"/>
                <a:cs typeface="Arial" panose="020B0604020202020204" pitchFamily="34" charset="0"/>
              </a:rPr>
              <a:t>类别边界均符合</a:t>
            </a:r>
            <a:endParaRPr lang="en-US" altLang="zh-CN" sz="1200" dirty="0">
              <a:latin typeface="宋体" panose="02010600030101010101" pitchFamily="2" charset="-122"/>
              <a:ea typeface="宋体" panose="02010600030101010101" pitchFamily="2" charset="-122"/>
              <a:cs typeface="Arial" panose="020B0604020202020204" pitchFamily="34" charset="0"/>
            </a:endParaRPr>
          </a:p>
          <a:p>
            <a:pPr algn="ctr"/>
            <a:r>
              <a:rPr lang="zh-CN" altLang="en-US" sz="1200" dirty="0">
                <a:latin typeface="宋体" panose="02010600030101010101" pitchFamily="2" charset="-122"/>
                <a:ea typeface="宋体" panose="02010600030101010101" pitchFamily="2" charset="-122"/>
                <a:cs typeface="Arial" panose="020B0604020202020204" pitchFamily="34" charset="0"/>
              </a:rPr>
              <a:t>线性特征</a:t>
            </a:r>
            <a:endParaRPr lang="zh-CN" altLang="en-US" sz="1200" dirty="0">
              <a:latin typeface="宋体" panose="02010600030101010101" pitchFamily="2" charset="-122"/>
              <a:ea typeface="宋体" panose="02010600030101010101" pitchFamily="2" charset="-122"/>
              <a:cs typeface="Arial" panose="020B0604020202020204" pitchFamily="34" charset="0"/>
            </a:endParaRPr>
          </a:p>
        </p:txBody>
      </p:sp>
      <p:sp>
        <p:nvSpPr>
          <p:cNvPr id="108" name="弧形 107"/>
          <p:cNvSpPr/>
          <p:nvPr/>
        </p:nvSpPr>
        <p:spPr>
          <a:xfrm rot="16769984">
            <a:off x="8929041" y="1365085"/>
            <a:ext cx="1007445" cy="1007445"/>
          </a:xfrm>
          <a:prstGeom prst="arc">
            <a:avLst>
              <a:gd name="adj1" fmla="val 15730502"/>
              <a:gd name="adj2" fmla="val 1992890"/>
            </a:avLst>
          </a:pr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09" name="文本框 148"/>
          <p:cNvSpPr txBox="1"/>
          <p:nvPr/>
        </p:nvSpPr>
        <p:spPr>
          <a:xfrm>
            <a:off x="9555692" y="2353538"/>
            <a:ext cx="1351329" cy="7386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b="1" u="sng" dirty="0">
                <a:latin typeface="Arial" panose="020B0604020202020204" pitchFamily="34" charset="0"/>
                <a:cs typeface="Arial" panose="020B0604020202020204" pitchFamily="34" charset="0"/>
              </a:rPr>
              <a:t>类内样本距离远大于类间样本距离</a:t>
            </a:r>
            <a:endParaRPr lang="zh-CN" altLang="en-US" sz="1400" b="1" u="sng" dirty="0">
              <a:latin typeface="Arial" panose="020B0604020202020204" pitchFamily="34" charset="0"/>
              <a:cs typeface="Arial" panose="020B0604020202020204" pitchFamily="34" charset="0"/>
            </a:endParaRPr>
          </a:p>
        </p:txBody>
      </p:sp>
      <p:cxnSp>
        <p:nvCxnSpPr>
          <p:cNvPr id="164" name="直接连接符 163"/>
          <p:cNvCxnSpPr/>
          <p:nvPr/>
        </p:nvCxnSpPr>
        <p:spPr>
          <a:xfrm flipV="1">
            <a:off x="7562615" y="2084086"/>
            <a:ext cx="224366" cy="95845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flipV="1">
            <a:off x="7562615" y="2105967"/>
            <a:ext cx="651933" cy="93657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flipV="1">
            <a:off x="7562615" y="1940018"/>
            <a:ext cx="1485900" cy="1102521"/>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V="1">
            <a:off x="7562615" y="2364352"/>
            <a:ext cx="1282700" cy="67818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V="1">
            <a:off x="7562615" y="2606769"/>
            <a:ext cx="1545166" cy="43577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V="1">
            <a:off x="7562615" y="2955263"/>
            <a:ext cx="1591733" cy="87276"/>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7562615" y="3042539"/>
            <a:ext cx="156633" cy="191691"/>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flipH="1" flipV="1">
            <a:off x="7312848" y="2955263"/>
            <a:ext cx="249767" cy="87276"/>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75" name="文本框 174"/>
          <p:cNvSpPr txBox="1"/>
          <p:nvPr/>
        </p:nvSpPr>
        <p:spPr>
          <a:xfrm>
            <a:off x="367627" y="4362265"/>
            <a:ext cx="4352380"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基于欧氏距离的原型学习的概率分布建模</a:t>
            </a:r>
            <a:endParaRPr lang="zh-CN" altLang="en-US" dirty="0"/>
          </a:p>
        </p:txBody>
      </p:sp>
      <p:graphicFrame>
        <p:nvGraphicFramePr>
          <p:cNvPr id="178" name="对象 177"/>
          <p:cNvGraphicFramePr>
            <a:graphicFrameLocks noChangeAspect="1"/>
          </p:cNvGraphicFramePr>
          <p:nvPr/>
        </p:nvGraphicFramePr>
        <p:xfrm>
          <a:off x="614680" y="5465820"/>
          <a:ext cx="4816475" cy="842963"/>
        </p:xfrm>
        <a:graphic>
          <a:graphicData uri="http://schemas.openxmlformats.org/presentationml/2006/ole">
            <mc:AlternateContent xmlns:mc="http://schemas.openxmlformats.org/markup-compatibility/2006">
              <mc:Choice xmlns:v="urn:schemas-microsoft-com:vml" Requires="v">
                <p:oleObj spid="_x0000_s4" name="AxMath" r:id="rId2" imgW="4253230" imgH="746760" progId="Equation.AxMath">
                  <p:embed/>
                </p:oleObj>
              </mc:Choice>
              <mc:Fallback>
                <p:oleObj name="AxMath" r:id="rId2" imgW="4253230" imgH="746760" progId="Equation.AxMath">
                  <p:embed/>
                  <p:pic>
                    <p:nvPicPr>
                      <p:cNvPr id="0" name="图片 3"/>
                      <p:cNvPicPr/>
                      <p:nvPr/>
                    </p:nvPicPr>
                    <p:blipFill>
                      <a:blip r:embed="rId3"/>
                      <a:stretch>
                        <a:fillRect/>
                      </a:stretch>
                    </p:blipFill>
                    <p:spPr>
                      <a:xfrm>
                        <a:off x="614680" y="5465820"/>
                        <a:ext cx="4816475" cy="842963"/>
                      </a:xfrm>
                      <a:prstGeom prst="rect">
                        <a:avLst/>
                      </a:prstGeom>
                    </p:spPr>
                  </p:pic>
                </p:oleObj>
              </mc:Fallback>
            </mc:AlternateContent>
          </a:graphicData>
        </a:graphic>
      </p:graphicFrame>
      <p:graphicFrame>
        <p:nvGraphicFramePr>
          <p:cNvPr id="179" name="对象 178"/>
          <p:cNvGraphicFramePr>
            <a:graphicFrameLocks noChangeAspect="1"/>
          </p:cNvGraphicFramePr>
          <p:nvPr/>
        </p:nvGraphicFramePr>
        <p:xfrm>
          <a:off x="629121" y="4884463"/>
          <a:ext cx="3481387" cy="444500"/>
        </p:xfrm>
        <a:graphic>
          <a:graphicData uri="http://schemas.openxmlformats.org/presentationml/2006/ole">
            <mc:AlternateContent xmlns:mc="http://schemas.openxmlformats.org/markup-compatibility/2006">
              <mc:Choice xmlns:v="urn:schemas-microsoft-com:vml" Requires="v">
                <p:oleObj spid="_x0000_s5" name="AxMath" r:id="rId4" imgW="3070225" imgH="402590" progId="Equation.AxMath">
                  <p:embed/>
                </p:oleObj>
              </mc:Choice>
              <mc:Fallback>
                <p:oleObj name="AxMath" r:id="rId4" imgW="3070225" imgH="402590" progId="Equation.AxMath">
                  <p:embed/>
                  <p:pic>
                    <p:nvPicPr>
                      <p:cNvPr id="0" name="图片 4"/>
                      <p:cNvPicPr/>
                      <p:nvPr/>
                    </p:nvPicPr>
                    <p:blipFill>
                      <a:blip r:embed="rId5"/>
                      <a:stretch>
                        <a:fillRect/>
                      </a:stretch>
                    </p:blipFill>
                    <p:spPr>
                      <a:xfrm>
                        <a:off x="629121" y="4884463"/>
                        <a:ext cx="3481387" cy="444500"/>
                      </a:xfrm>
                      <a:prstGeom prst="rect">
                        <a:avLst/>
                      </a:prstGeom>
                    </p:spPr>
                  </p:pic>
                </p:oleObj>
              </mc:Fallback>
            </mc:AlternateContent>
          </a:graphicData>
        </a:graphic>
      </p:graphicFrame>
      <p:graphicFrame>
        <p:nvGraphicFramePr>
          <p:cNvPr id="180" name="对象 179"/>
          <p:cNvGraphicFramePr>
            <a:graphicFrameLocks noChangeAspect="1"/>
          </p:cNvGraphicFramePr>
          <p:nvPr/>
        </p:nvGraphicFramePr>
        <p:xfrm>
          <a:off x="6130424" y="4865169"/>
          <a:ext cx="3516313" cy="407987"/>
        </p:xfrm>
        <a:graphic>
          <a:graphicData uri="http://schemas.openxmlformats.org/presentationml/2006/ole">
            <mc:AlternateContent xmlns:mc="http://schemas.openxmlformats.org/markup-compatibility/2006">
              <mc:Choice xmlns:v="urn:schemas-microsoft-com:vml" Requires="v">
                <p:oleObj spid="_x0000_s7" name="AxMath" r:id="rId6" imgW="3103880" imgH="368935" progId="Equation.AxMath">
                  <p:embed/>
                </p:oleObj>
              </mc:Choice>
              <mc:Fallback>
                <p:oleObj name="AxMath" r:id="rId6" imgW="3103880" imgH="368935" progId="Equation.AxMath">
                  <p:embed/>
                  <p:pic>
                    <p:nvPicPr>
                      <p:cNvPr id="0" name="图片 6"/>
                      <p:cNvPicPr/>
                      <p:nvPr/>
                    </p:nvPicPr>
                    <p:blipFill>
                      <a:blip r:embed="rId7"/>
                      <a:stretch>
                        <a:fillRect/>
                      </a:stretch>
                    </p:blipFill>
                    <p:spPr>
                      <a:xfrm>
                        <a:off x="6130424" y="4865169"/>
                        <a:ext cx="3516313" cy="407987"/>
                      </a:xfrm>
                      <a:prstGeom prst="rect">
                        <a:avLst/>
                      </a:prstGeom>
                    </p:spPr>
                  </p:pic>
                </p:oleObj>
              </mc:Fallback>
            </mc:AlternateContent>
          </a:graphicData>
        </a:graphic>
      </p:graphicFrame>
      <p:sp>
        <p:nvSpPr>
          <p:cNvPr id="181" name="文本框 180"/>
          <p:cNvSpPr txBox="1"/>
          <p:nvPr/>
        </p:nvSpPr>
        <p:spPr>
          <a:xfrm>
            <a:off x="6016018" y="4367644"/>
            <a:ext cx="4352380"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基于距离的交叉熵定义</a:t>
            </a:r>
            <a:endParaRPr lang="zh-CN" altLang="en-US" dirty="0"/>
          </a:p>
        </p:txBody>
      </p:sp>
      <p:graphicFrame>
        <p:nvGraphicFramePr>
          <p:cNvPr id="182" name="对象 181"/>
          <p:cNvGraphicFramePr>
            <a:graphicFrameLocks noChangeAspect="1"/>
          </p:cNvGraphicFramePr>
          <p:nvPr/>
        </p:nvGraphicFramePr>
        <p:xfrm>
          <a:off x="6130424" y="5790168"/>
          <a:ext cx="2943225" cy="444500"/>
        </p:xfrm>
        <a:graphic>
          <a:graphicData uri="http://schemas.openxmlformats.org/presentationml/2006/ole">
            <mc:AlternateContent xmlns:mc="http://schemas.openxmlformats.org/markup-compatibility/2006">
              <mc:Choice xmlns:v="urn:schemas-microsoft-com:vml" Requires="v">
                <p:oleObj spid="_x0000_s8" name="AxMath" r:id="rId8" imgW="2600325" imgH="402590" progId="Equation.AxMath">
                  <p:embed/>
                </p:oleObj>
              </mc:Choice>
              <mc:Fallback>
                <p:oleObj name="AxMath" r:id="rId8" imgW="2600325" imgH="402590" progId="Equation.AxMath">
                  <p:embed/>
                  <p:pic>
                    <p:nvPicPr>
                      <p:cNvPr id="0" name="图片 7"/>
                      <p:cNvPicPr/>
                      <p:nvPr/>
                    </p:nvPicPr>
                    <p:blipFill>
                      <a:blip r:embed="rId9"/>
                      <a:stretch>
                        <a:fillRect/>
                      </a:stretch>
                    </p:blipFill>
                    <p:spPr>
                      <a:xfrm>
                        <a:off x="6130424" y="5790168"/>
                        <a:ext cx="2943225" cy="444500"/>
                      </a:xfrm>
                      <a:prstGeom prst="rect">
                        <a:avLst/>
                      </a:prstGeom>
                    </p:spPr>
                  </p:pic>
                </p:oleObj>
              </mc:Fallback>
            </mc:AlternateContent>
          </a:graphicData>
        </a:graphic>
      </p:graphicFrame>
      <p:sp>
        <p:nvSpPr>
          <p:cNvPr id="183" name="文本框 182"/>
          <p:cNvSpPr txBox="1"/>
          <p:nvPr/>
        </p:nvSpPr>
        <p:spPr>
          <a:xfrm>
            <a:off x="6025176" y="5346996"/>
            <a:ext cx="4352380"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正则化损失（原型损失）</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研究方法一</a:t>
            </a:r>
            <a:endParaRPr lang="zh-CN" altLang="en-US" dirty="0"/>
          </a:p>
        </p:txBody>
      </p:sp>
      <p:sp>
        <p:nvSpPr>
          <p:cNvPr id="3" name="灯片编号占位符 2"/>
          <p:cNvSpPr>
            <a:spLocks noGrp="1"/>
          </p:cNvSpPr>
          <p:nvPr>
            <p:ph type="sldNum" sz="quarter" idx="10"/>
          </p:nvPr>
        </p:nvSpPr>
        <p:spPr/>
        <p:txBody>
          <a:bodyPr/>
          <a:lstStyle/>
          <a:p>
            <a:r>
              <a:rPr lang="en-US" altLang="zh-CN" dirty="0"/>
              <a:t>15</a:t>
            </a:r>
            <a:endParaRPr lang="zh-CN" altLang="en-US" dirty="0"/>
          </a:p>
        </p:txBody>
      </p:sp>
      <p:sp>
        <p:nvSpPr>
          <p:cNvPr id="6" name="文本框 5"/>
          <p:cNvSpPr txBox="1"/>
          <p:nvPr/>
        </p:nvSpPr>
        <p:spPr>
          <a:xfrm>
            <a:off x="614680" y="1023263"/>
            <a:ext cx="6642100"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数据集信息</a:t>
            </a:r>
            <a:endParaRPr lang="en-US" altLang="zh-CN" sz="2000" b="1" dirty="0">
              <a:latin typeface="黑体" panose="02010609060101010101" pitchFamily="49" charset="-122"/>
              <a:ea typeface="黑体" panose="02010609060101010101" pitchFamily="49" charset="-122"/>
            </a:endParaRPr>
          </a:p>
        </p:txBody>
      </p:sp>
      <p:grpSp>
        <p:nvGrpSpPr>
          <p:cNvPr id="4" name="组合 3"/>
          <p:cNvGrpSpPr/>
          <p:nvPr/>
        </p:nvGrpSpPr>
        <p:grpSpPr>
          <a:xfrm>
            <a:off x="530884" y="1684665"/>
            <a:ext cx="4563907" cy="2486684"/>
            <a:chOff x="636743" y="1842392"/>
            <a:chExt cx="4647774" cy="2893145"/>
          </a:xfrm>
        </p:grpSpPr>
        <p:pic>
          <p:nvPicPr>
            <p:cNvPr id="8" name="图片 7"/>
            <p:cNvPicPr>
              <a:picLocks noChangeAspect="1"/>
            </p:cNvPicPr>
            <p:nvPr/>
          </p:nvPicPr>
          <p:blipFill>
            <a:blip r:embed="rId1"/>
            <a:stretch>
              <a:fillRect/>
            </a:stretch>
          </p:blipFill>
          <p:spPr>
            <a:xfrm>
              <a:off x="636743" y="1842392"/>
              <a:ext cx="4647774" cy="2490104"/>
            </a:xfrm>
            <a:prstGeom prst="rect">
              <a:avLst/>
            </a:prstGeom>
          </p:spPr>
        </p:pic>
        <p:sp>
          <p:nvSpPr>
            <p:cNvPr id="9" name="矩形 8"/>
            <p:cNvSpPr/>
            <p:nvPr/>
          </p:nvSpPr>
          <p:spPr>
            <a:xfrm>
              <a:off x="2203524" y="4388419"/>
              <a:ext cx="1850883" cy="34711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hangingPunct="0">
                <a:lnSpc>
                  <a:spcPct val="130000"/>
                </a:lnSpc>
                <a:spcAft>
                  <a:spcPts val="1200"/>
                </a:spcAft>
              </a:pPr>
              <a:r>
                <a:rPr lang="zh-CN" altLang="en-US" sz="1200" b="1" dirty="0">
                  <a:latin typeface="宋体" panose="02010600030101010101" pitchFamily="2" charset="-122"/>
                  <a:ea typeface="宋体" panose="02010600030101010101" pitchFamily="2" charset="-122"/>
                  <a:cs typeface="Arial" panose="020B0604020202020204" pitchFamily="34" charset="0"/>
                </a:rPr>
                <a:t>发射</a:t>
              </a:r>
              <a:r>
                <a:rPr lang="en-US" altLang="zh-CN" sz="1200" b="1" dirty="0">
                  <a:latin typeface="宋体" panose="02010600030101010101" pitchFamily="2" charset="-122"/>
                  <a:ea typeface="宋体" panose="02010600030101010101" pitchFamily="2" charset="-122"/>
                  <a:cs typeface="Arial" panose="020B0604020202020204" pitchFamily="34" charset="0"/>
                </a:rPr>
                <a:t>/</a:t>
              </a:r>
              <a:r>
                <a:rPr lang="zh-CN" altLang="en-US" sz="1200" b="1" dirty="0">
                  <a:latin typeface="宋体" panose="02010600030101010101" pitchFamily="2" charset="-122"/>
                  <a:ea typeface="宋体" panose="02010600030101010101" pitchFamily="2" charset="-122"/>
                  <a:cs typeface="Arial" panose="020B0604020202020204" pitchFamily="34" charset="0"/>
                </a:rPr>
                <a:t>接收机位置分布</a:t>
              </a:r>
              <a:endParaRPr lang="en-US" altLang="zh-CN" sz="1200" b="1" dirty="0">
                <a:latin typeface="宋体" panose="02010600030101010101" pitchFamily="2" charset="-122"/>
                <a:ea typeface="宋体" panose="02010600030101010101" pitchFamily="2" charset="-122"/>
                <a:cs typeface="Arial" panose="020B0604020202020204" pitchFamily="34" charset="0"/>
              </a:endParaRPr>
            </a:p>
          </p:txBody>
        </p:sp>
      </p:grpSp>
      <p:pic>
        <p:nvPicPr>
          <p:cNvPr id="5" name="图片 4"/>
          <p:cNvPicPr>
            <a:picLocks noChangeAspect="1"/>
          </p:cNvPicPr>
          <p:nvPr/>
        </p:nvPicPr>
        <p:blipFill>
          <a:blip r:embed="rId2"/>
          <a:stretch>
            <a:fillRect/>
          </a:stretch>
        </p:blipFill>
        <p:spPr>
          <a:xfrm>
            <a:off x="919848" y="4486116"/>
            <a:ext cx="4226169" cy="1469972"/>
          </a:xfrm>
          <a:prstGeom prst="rect">
            <a:avLst/>
          </a:prstGeom>
        </p:spPr>
      </p:pic>
      <p:sp>
        <p:nvSpPr>
          <p:cNvPr id="7" name="矩形 6"/>
          <p:cNvSpPr/>
          <p:nvPr/>
        </p:nvSpPr>
        <p:spPr>
          <a:xfrm>
            <a:off x="2069393" y="5962181"/>
            <a:ext cx="1850883" cy="30867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hangingPunct="0">
              <a:lnSpc>
                <a:spcPct val="130000"/>
              </a:lnSpc>
              <a:spcAft>
                <a:spcPts val="1200"/>
              </a:spcAft>
            </a:pPr>
            <a:r>
              <a:rPr lang="zh-CN" altLang="en-US" sz="1200" b="1" dirty="0">
                <a:latin typeface="宋体" panose="02010600030101010101" pitchFamily="2" charset="-122"/>
                <a:ea typeface="宋体" panose="02010600030101010101" pitchFamily="2" charset="-122"/>
                <a:cs typeface="Arial" panose="020B0604020202020204" pitchFamily="34" charset="0"/>
              </a:rPr>
              <a:t>数据集子集基本信息</a:t>
            </a:r>
            <a:endParaRPr lang="en-US" altLang="zh-CN" sz="1200" b="1" dirty="0">
              <a:latin typeface="宋体" panose="02010600030101010101" pitchFamily="2" charset="-122"/>
              <a:ea typeface="宋体" panose="02010600030101010101" pitchFamily="2" charset="-122"/>
              <a:cs typeface="Arial" panose="020B0604020202020204" pitchFamily="34" charset="0"/>
            </a:endParaRPr>
          </a:p>
        </p:txBody>
      </p:sp>
      <p:sp>
        <p:nvSpPr>
          <p:cNvPr id="10" name="矩形 9"/>
          <p:cNvSpPr/>
          <p:nvPr/>
        </p:nvSpPr>
        <p:spPr>
          <a:xfrm>
            <a:off x="971550" y="5645150"/>
            <a:ext cx="4123241" cy="277019"/>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3"/>
          <a:stretch>
            <a:fillRect/>
          </a:stretch>
        </p:blipFill>
        <p:spPr>
          <a:xfrm>
            <a:off x="6096000" y="1684665"/>
            <a:ext cx="4466095" cy="3051753"/>
          </a:xfrm>
          <a:prstGeom prst="rect">
            <a:avLst/>
          </a:prstGeom>
        </p:spPr>
      </p:pic>
      <p:sp>
        <p:nvSpPr>
          <p:cNvPr id="12" name="文本框 11"/>
          <p:cNvSpPr txBox="1"/>
          <p:nvPr/>
        </p:nvSpPr>
        <p:spPr>
          <a:xfrm>
            <a:off x="6096000" y="1023263"/>
            <a:ext cx="5481320"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对抗攻击实验设置</a:t>
            </a:r>
            <a:endParaRPr lang="en-US" altLang="zh-CN" sz="2000" b="1" dirty="0">
              <a:latin typeface="黑体" panose="02010609060101010101" pitchFamily="49" charset="-122"/>
              <a:ea typeface="黑体" panose="02010609060101010101" pitchFamily="49" charset="-122"/>
            </a:endParaRPr>
          </a:p>
        </p:txBody>
      </p:sp>
      <p:sp>
        <p:nvSpPr>
          <p:cNvPr id="13" name="文本框 17"/>
          <p:cNvSpPr txBox="1"/>
          <p:nvPr/>
        </p:nvSpPr>
        <p:spPr>
          <a:xfrm>
            <a:off x="5976349" y="4835808"/>
            <a:ext cx="5495505" cy="72327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spcAft>
                <a:spcPts val="600"/>
              </a:spcAft>
              <a:buFont typeface="Arial" panose="020B0604020202020204" pitchFamily="34" charset="0"/>
              <a:buChar char="•"/>
            </a:pPr>
            <a:r>
              <a:rPr lang="en-US" altLang="zh-CN" dirty="0">
                <a:latin typeface="Arial" panose="020B0604020202020204" pitchFamily="34" charset="0"/>
                <a:cs typeface="Arial" panose="020B0604020202020204" pitchFamily="34" charset="0"/>
              </a:rPr>
              <a:t>Fast Gradient Sign Method (FGSM)</a:t>
            </a:r>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Project Gradient Descend (PGD)	    40 iterations </a:t>
            </a:r>
            <a:endParaRPr lang="zh-CN" altLang="en-US" dirty="0">
              <a:latin typeface="Arial" panose="020B0604020202020204" pitchFamily="34" charset="0"/>
              <a:cs typeface="Arial" panose="020B0604020202020204" pitchFamily="34" charset="0"/>
            </a:endParaRPr>
          </a:p>
        </p:txBody>
      </p:sp>
      <p:cxnSp>
        <p:nvCxnSpPr>
          <p:cNvPr id="14" name="直接箭头连接符 13"/>
          <p:cNvCxnSpPr/>
          <p:nvPr/>
        </p:nvCxnSpPr>
        <p:spPr>
          <a:xfrm>
            <a:off x="8005624" y="5557049"/>
            <a:ext cx="209228" cy="226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119443" y="5767592"/>
            <a:ext cx="2190818" cy="29835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hangingPunct="0">
              <a:lnSpc>
                <a:spcPct val="130000"/>
              </a:lnSpc>
              <a:spcAft>
                <a:spcPts val="1200"/>
              </a:spcAft>
            </a:pPr>
            <a:r>
              <a:rPr lang="zh-CN" altLang="en-US" sz="1200" b="1" dirty="0">
                <a:latin typeface="宋体" panose="02010600030101010101" pitchFamily="2" charset="-122"/>
                <a:ea typeface="宋体" panose="02010600030101010101" pitchFamily="2" charset="-122"/>
                <a:cs typeface="Arial" panose="020B0604020202020204" pitchFamily="34" charset="0"/>
              </a:rPr>
              <a:t>最强的白盒对抗样本攻击手段</a:t>
            </a:r>
            <a:endParaRPr lang="en-US" altLang="zh-CN" sz="1200" b="1" dirty="0">
              <a:latin typeface="宋体" panose="02010600030101010101" pitchFamily="2" charset="-122"/>
              <a:ea typeface="宋体" panose="02010600030101010101" pitchFamily="2" charset="-122"/>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研究方法一</a:t>
            </a:r>
            <a:endParaRPr lang="zh-CN" altLang="en-US" dirty="0"/>
          </a:p>
        </p:txBody>
      </p:sp>
      <p:sp>
        <p:nvSpPr>
          <p:cNvPr id="3" name="灯片编号占位符 2"/>
          <p:cNvSpPr>
            <a:spLocks noGrp="1"/>
          </p:cNvSpPr>
          <p:nvPr>
            <p:ph type="sldNum" sz="quarter" idx="10"/>
          </p:nvPr>
        </p:nvSpPr>
        <p:spPr/>
        <p:txBody>
          <a:bodyPr/>
          <a:lstStyle/>
          <a:p>
            <a:r>
              <a:rPr lang="en-US" altLang="zh-CN" dirty="0"/>
              <a:t>16</a:t>
            </a:r>
            <a:endParaRPr lang="zh-CN" altLang="en-US" dirty="0"/>
          </a:p>
        </p:txBody>
      </p:sp>
      <p:sp>
        <p:nvSpPr>
          <p:cNvPr id="6" name="文本框 5"/>
          <p:cNvSpPr txBox="1"/>
          <p:nvPr/>
        </p:nvSpPr>
        <p:spPr>
          <a:xfrm>
            <a:off x="614680" y="1023263"/>
            <a:ext cx="6642100"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信号的图像域输出 </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信道无关时频谱</a:t>
            </a:r>
            <a:endParaRPr lang="en-US" altLang="zh-CN" sz="2000" b="1"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614680" y="1648927"/>
            <a:ext cx="3016315" cy="2689989"/>
          </a:xfrm>
          <a:prstGeom prst="rect">
            <a:avLst/>
          </a:prstGeom>
        </p:spPr>
      </p:pic>
      <p:pic>
        <p:nvPicPr>
          <p:cNvPr id="5" name="图片 4"/>
          <p:cNvPicPr>
            <a:picLocks noChangeAspect="1"/>
          </p:cNvPicPr>
          <p:nvPr/>
        </p:nvPicPr>
        <p:blipFill>
          <a:blip r:embed="rId2"/>
          <a:stretch>
            <a:fillRect/>
          </a:stretch>
        </p:blipFill>
        <p:spPr>
          <a:xfrm>
            <a:off x="3738745" y="1665936"/>
            <a:ext cx="2547292" cy="2672980"/>
          </a:xfrm>
          <a:prstGeom prst="rect">
            <a:avLst/>
          </a:prstGeom>
        </p:spPr>
      </p:pic>
      <p:pic>
        <p:nvPicPr>
          <p:cNvPr id="8" name="图片 7"/>
          <p:cNvPicPr>
            <a:picLocks noChangeAspect="1"/>
          </p:cNvPicPr>
          <p:nvPr/>
        </p:nvPicPr>
        <p:blipFill>
          <a:blip r:embed="rId3"/>
          <a:stretch>
            <a:fillRect/>
          </a:stretch>
        </p:blipFill>
        <p:spPr>
          <a:xfrm>
            <a:off x="972323" y="4622289"/>
            <a:ext cx="4708036" cy="1347686"/>
          </a:xfrm>
          <a:prstGeom prst="rect">
            <a:avLst/>
          </a:prstGeom>
        </p:spPr>
      </p:pic>
      <p:grpSp>
        <p:nvGrpSpPr>
          <p:cNvPr id="9" name="组合 8"/>
          <p:cNvGrpSpPr/>
          <p:nvPr/>
        </p:nvGrpSpPr>
        <p:grpSpPr>
          <a:xfrm>
            <a:off x="10412704" y="2672688"/>
            <a:ext cx="1430912" cy="2180175"/>
            <a:chOff x="5380544" y="2338912"/>
            <a:chExt cx="1430912" cy="2180175"/>
          </a:xfrm>
        </p:grpSpPr>
        <p:sp>
          <p:nvSpPr>
            <p:cNvPr id="58" name="矩形: 圆角 57"/>
            <p:cNvSpPr/>
            <p:nvPr/>
          </p:nvSpPr>
          <p:spPr>
            <a:xfrm>
              <a:off x="5383547" y="2338912"/>
              <a:ext cx="1427909" cy="467043"/>
            </a:xfrm>
            <a:prstGeom prst="roundRect">
              <a:avLst>
                <a:gd name="adj" fmla="val 8667"/>
              </a:avLst>
            </a:prstGeom>
            <a:solidFill>
              <a:srgbClr val="EDE0F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LSTM (64, 512)</a:t>
              </a:r>
              <a:endParaRPr lang="en-US" altLang="zh-CN" sz="1200"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9" name="矩形: 圆角 58"/>
            <p:cNvSpPr/>
            <p:nvPr/>
          </p:nvSpPr>
          <p:spPr>
            <a:xfrm>
              <a:off x="5383547" y="2982842"/>
              <a:ext cx="1427909" cy="467043"/>
            </a:xfrm>
            <a:prstGeom prst="roundRect">
              <a:avLst>
                <a:gd name="adj" fmla="val 8667"/>
              </a:avLst>
            </a:prstGeom>
            <a:solidFill>
              <a:srgbClr val="EDE0F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LSTM (512, 512)</a:t>
              </a:r>
              <a:endParaRPr lang="en-US" altLang="zh-CN" sz="1200" b="1"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60" name="直接箭头连接符 59"/>
            <p:cNvCxnSpPr>
              <a:stCxn id="58" idx="2"/>
              <a:endCxn id="59" idx="0"/>
            </p:cNvCxnSpPr>
            <p:nvPr/>
          </p:nvCxnSpPr>
          <p:spPr>
            <a:xfrm>
              <a:off x="6097502" y="2805955"/>
              <a:ext cx="0" cy="176887"/>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61" name="直接箭头连接符 60"/>
            <p:cNvCxnSpPr>
              <a:stCxn id="59" idx="2"/>
              <a:endCxn id="62" idx="0"/>
            </p:cNvCxnSpPr>
            <p:nvPr/>
          </p:nvCxnSpPr>
          <p:spPr>
            <a:xfrm flipH="1">
              <a:off x="6096000" y="3449885"/>
              <a:ext cx="1502" cy="176887"/>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62" name="矩形: 圆角 61"/>
            <p:cNvSpPr/>
            <p:nvPr/>
          </p:nvSpPr>
          <p:spPr>
            <a:xfrm>
              <a:off x="5380544" y="3626772"/>
              <a:ext cx="1430912" cy="216732"/>
            </a:xfrm>
            <a:prstGeom prst="roundRect">
              <a:avLst>
                <a:gd name="adj" fmla="val 8667"/>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Linear </a:t>
              </a:r>
              <a:r>
                <a:rPr lang="en-US" altLang="zh-CN" sz="900" dirty="0">
                  <a:solidFill>
                    <a:schemeClr val="bg2">
                      <a:lumMod val="25000"/>
                    </a:schemeClr>
                  </a:solidFill>
                  <a:latin typeface="Times New Roman" panose="02020603050405020304" pitchFamily="18" charset="0"/>
                  <a:cs typeface="Times New Roman" panose="02020603050405020304" pitchFamily="18" charset="0"/>
                </a:rPr>
                <a:t>+ </a:t>
              </a:r>
              <a:r>
                <a:rPr lang="en-US" altLang="zh-CN" sz="900" dirty="0" err="1">
                  <a:solidFill>
                    <a:schemeClr val="bg2">
                      <a:lumMod val="25000"/>
                    </a:schemeClr>
                  </a:solidFill>
                  <a:latin typeface="Times New Roman" panose="02020603050405020304" pitchFamily="18" charset="0"/>
                  <a:cs typeface="Times New Roman" panose="02020603050405020304" pitchFamily="18" charset="0"/>
                </a:rPr>
                <a:t>ReLU</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3" name="矩形: 圆角 62"/>
            <p:cNvSpPr/>
            <p:nvPr/>
          </p:nvSpPr>
          <p:spPr>
            <a:xfrm>
              <a:off x="5380544" y="3963912"/>
              <a:ext cx="1430912" cy="216732"/>
            </a:xfrm>
            <a:prstGeom prst="roundRect">
              <a:avLst>
                <a:gd name="adj" fmla="val 8667"/>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Linear </a:t>
              </a:r>
              <a:r>
                <a:rPr lang="en-US" altLang="zh-CN" sz="900" dirty="0">
                  <a:solidFill>
                    <a:schemeClr val="bg2">
                      <a:lumMod val="25000"/>
                    </a:schemeClr>
                  </a:solidFill>
                  <a:latin typeface="Times New Roman" panose="02020603050405020304" pitchFamily="18" charset="0"/>
                  <a:cs typeface="Times New Roman" panose="02020603050405020304" pitchFamily="18" charset="0"/>
                </a:rPr>
                <a:t>+ </a:t>
              </a:r>
              <a:r>
                <a:rPr lang="en-US" altLang="zh-CN" sz="900" dirty="0" err="1">
                  <a:solidFill>
                    <a:schemeClr val="bg2">
                      <a:lumMod val="25000"/>
                    </a:schemeClr>
                  </a:solidFill>
                  <a:latin typeface="Times New Roman" panose="02020603050405020304" pitchFamily="18" charset="0"/>
                  <a:cs typeface="Times New Roman" panose="02020603050405020304" pitchFamily="18" charset="0"/>
                </a:rPr>
                <a:t>ReLU</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4" name="矩形: 圆角 63"/>
            <p:cNvSpPr/>
            <p:nvPr/>
          </p:nvSpPr>
          <p:spPr>
            <a:xfrm>
              <a:off x="5380544" y="4302355"/>
              <a:ext cx="1430912" cy="216732"/>
            </a:xfrm>
            <a:prstGeom prst="roundRect">
              <a:avLst>
                <a:gd name="adj" fmla="val 8667"/>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Linear</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65" name="直接箭头连接符 64"/>
            <p:cNvCxnSpPr>
              <a:stCxn id="62" idx="2"/>
              <a:endCxn id="63" idx="0"/>
            </p:cNvCxnSpPr>
            <p:nvPr/>
          </p:nvCxnSpPr>
          <p:spPr>
            <a:xfrm>
              <a:off x="6096000" y="3843504"/>
              <a:ext cx="0" cy="120408"/>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66" name="直接箭头连接符 65"/>
            <p:cNvCxnSpPr>
              <a:stCxn id="63" idx="2"/>
              <a:endCxn id="64" idx="0"/>
            </p:cNvCxnSpPr>
            <p:nvPr/>
          </p:nvCxnSpPr>
          <p:spPr>
            <a:xfrm>
              <a:off x="6096000" y="4180644"/>
              <a:ext cx="0" cy="121711"/>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grpSp>
      <p:grpSp>
        <p:nvGrpSpPr>
          <p:cNvPr id="10" name="组合 9"/>
          <p:cNvGrpSpPr/>
          <p:nvPr/>
        </p:nvGrpSpPr>
        <p:grpSpPr>
          <a:xfrm>
            <a:off x="6628920" y="1684714"/>
            <a:ext cx="3263313" cy="3896336"/>
            <a:chOff x="4464343" y="1480832"/>
            <a:chExt cx="3263313" cy="3896336"/>
          </a:xfrm>
        </p:grpSpPr>
        <p:sp>
          <p:nvSpPr>
            <p:cNvPr id="13" name="矩形: 圆角 12"/>
            <p:cNvSpPr/>
            <p:nvPr/>
          </p:nvSpPr>
          <p:spPr>
            <a:xfrm>
              <a:off x="4567944" y="1480832"/>
              <a:ext cx="1427909" cy="581073"/>
            </a:xfrm>
            <a:prstGeom prst="roundRect">
              <a:avLst>
                <a:gd name="adj" fmla="val 8667"/>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Conv 7×7 (1, 64)</a:t>
              </a:r>
              <a:endParaRPr lang="en-US" altLang="zh-CN" sz="1200" b="1" dirty="0">
                <a:solidFill>
                  <a:schemeClr val="bg2">
                    <a:lumMod val="25000"/>
                  </a:schemeClr>
                </a:solidFill>
                <a:latin typeface="Times New Roman" panose="02020603050405020304" pitchFamily="18" charset="0"/>
                <a:cs typeface="Times New Roman" panose="02020603050405020304" pitchFamily="18" charset="0"/>
              </a:endParaRPr>
            </a:p>
            <a:p>
              <a:pPr algn="ctr"/>
              <a:r>
                <a:rPr lang="en-US" altLang="zh-CN" sz="1000" dirty="0">
                  <a:solidFill>
                    <a:schemeClr val="bg2">
                      <a:lumMod val="25000"/>
                    </a:schemeClr>
                  </a:solidFill>
                  <a:latin typeface="Times New Roman" panose="02020603050405020304" pitchFamily="18" charset="0"/>
                  <a:cs typeface="Times New Roman" panose="02020603050405020304" pitchFamily="18" charset="0"/>
                </a:rPr>
                <a:t>stride=2, padding=3</a:t>
              </a:r>
              <a:endParaRPr lang="en-US" altLang="zh-CN" sz="1000" dirty="0">
                <a:solidFill>
                  <a:schemeClr val="bg2">
                    <a:lumMod val="25000"/>
                  </a:schemeClr>
                </a:solidFill>
                <a:latin typeface="Times New Roman" panose="02020603050405020304" pitchFamily="18" charset="0"/>
                <a:cs typeface="Times New Roman" panose="02020603050405020304" pitchFamily="18" charset="0"/>
              </a:endParaRPr>
            </a:p>
            <a:p>
              <a:pPr algn="ctr">
                <a:spcBef>
                  <a:spcPts val="300"/>
                </a:spcBef>
                <a:spcAft>
                  <a:spcPts val="600"/>
                </a:spcAft>
              </a:pPr>
              <a:r>
                <a:rPr lang="en-US" altLang="zh-CN" sz="800" dirty="0" err="1">
                  <a:solidFill>
                    <a:schemeClr val="bg2">
                      <a:lumMod val="25000"/>
                    </a:schemeClr>
                  </a:solidFill>
                  <a:latin typeface="Times New Roman" panose="02020603050405020304" pitchFamily="18" charset="0"/>
                  <a:cs typeface="Times New Roman" panose="02020603050405020304" pitchFamily="18" charset="0"/>
                </a:rPr>
                <a:t>BatchNorm</a:t>
              </a:r>
              <a:r>
                <a:rPr lang="en-US" altLang="zh-CN" sz="800" dirty="0">
                  <a:solidFill>
                    <a:schemeClr val="bg2">
                      <a:lumMod val="25000"/>
                    </a:schemeClr>
                  </a:solidFill>
                  <a:latin typeface="Times New Roman" panose="02020603050405020304" pitchFamily="18" charset="0"/>
                  <a:cs typeface="Times New Roman" panose="02020603050405020304" pitchFamily="18" charset="0"/>
                </a:rPr>
                <a:t> + </a:t>
              </a:r>
              <a:r>
                <a:rPr lang="en-US" altLang="zh-CN" sz="800" dirty="0" err="1">
                  <a:solidFill>
                    <a:schemeClr val="bg2">
                      <a:lumMod val="25000"/>
                    </a:schemeClr>
                  </a:solidFill>
                  <a:latin typeface="Times New Roman" panose="02020603050405020304" pitchFamily="18" charset="0"/>
                  <a:cs typeface="Times New Roman" panose="02020603050405020304" pitchFamily="18" charset="0"/>
                </a:rPr>
                <a:t>ReLU</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4" name="矩形: 圆角 13"/>
            <p:cNvSpPr/>
            <p:nvPr/>
          </p:nvSpPr>
          <p:spPr>
            <a:xfrm>
              <a:off x="4564940" y="2879459"/>
              <a:ext cx="1430913" cy="249997"/>
            </a:xfrm>
            <a:prstGeom prst="roundRect">
              <a:avLst>
                <a:gd name="adj" fmla="val 866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ResBlock</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(64, 64)</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5" name="矩形: 圆角 14"/>
            <p:cNvSpPr/>
            <p:nvPr/>
          </p:nvSpPr>
          <p:spPr>
            <a:xfrm>
              <a:off x="4564942" y="2263103"/>
              <a:ext cx="1430912" cy="411406"/>
            </a:xfrm>
            <a:prstGeom prst="roundRect">
              <a:avLst>
                <a:gd name="adj" fmla="val 8667"/>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MaxPool</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3×3</a:t>
              </a:r>
              <a:endParaRPr lang="en-US" altLang="zh-CN" sz="1200" b="1" dirty="0">
                <a:solidFill>
                  <a:schemeClr val="bg2">
                    <a:lumMod val="25000"/>
                  </a:schemeClr>
                </a:solidFill>
                <a:latin typeface="Times New Roman" panose="02020603050405020304" pitchFamily="18" charset="0"/>
                <a:cs typeface="Times New Roman" panose="02020603050405020304" pitchFamily="18" charset="0"/>
              </a:endParaRPr>
            </a:p>
            <a:p>
              <a:pPr algn="ctr"/>
              <a:r>
                <a:rPr lang="en-US" altLang="zh-CN" sz="1000" dirty="0">
                  <a:solidFill>
                    <a:schemeClr val="bg2">
                      <a:lumMod val="25000"/>
                    </a:schemeClr>
                  </a:solidFill>
                  <a:latin typeface="Times New Roman" panose="02020603050405020304" pitchFamily="18" charset="0"/>
                  <a:cs typeface="Times New Roman" panose="02020603050405020304" pitchFamily="18" charset="0"/>
                </a:rPr>
                <a:t>stride=2, padding=1</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6" name="矩形: 圆角 15"/>
            <p:cNvSpPr/>
            <p:nvPr/>
          </p:nvSpPr>
          <p:spPr>
            <a:xfrm>
              <a:off x="4564937" y="3312690"/>
              <a:ext cx="1430913" cy="249997"/>
            </a:xfrm>
            <a:prstGeom prst="roundRect">
              <a:avLst>
                <a:gd name="adj" fmla="val 866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ResBlock</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(64, 64)</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 name="矩形: 圆角 16"/>
            <p:cNvSpPr/>
            <p:nvPr/>
          </p:nvSpPr>
          <p:spPr>
            <a:xfrm>
              <a:off x="4564936" y="3741940"/>
              <a:ext cx="1430913" cy="249997"/>
            </a:xfrm>
            <a:prstGeom prst="roundRect">
              <a:avLst>
                <a:gd name="adj" fmla="val 866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ResBlock</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(64, 128)</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 name="矩形: 圆角 17"/>
            <p:cNvSpPr/>
            <p:nvPr/>
          </p:nvSpPr>
          <p:spPr>
            <a:xfrm>
              <a:off x="4564936" y="4183984"/>
              <a:ext cx="1430913" cy="249997"/>
            </a:xfrm>
            <a:prstGeom prst="roundRect">
              <a:avLst>
                <a:gd name="adj" fmla="val 866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ResBlock</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(128, 128)</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19" name="直接箭头连接符 18"/>
            <p:cNvCxnSpPr>
              <a:stCxn id="13" idx="2"/>
              <a:endCxn id="15" idx="0"/>
            </p:cNvCxnSpPr>
            <p:nvPr/>
          </p:nvCxnSpPr>
          <p:spPr>
            <a:xfrm flipH="1">
              <a:off x="5280398" y="2061905"/>
              <a:ext cx="1501" cy="201198"/>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20" name="直接箭头连接符 19"/>
            <p:cNvCxnSpPr>
              <a:stCxn id="15" idx="2"/>
              <a:endCxn id="14" idx="0"/>
            </p:cNvCxnSpPr>
            <p:nvPr/>
          </p:nvCxnSpPr>
          <p:spPr>
            <a:xfrm flipH="1">
              <a:off x="5280397" y="2674509"/>
              <a:ext cx="1" cy="204950"/>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21" name="直接箭头连接符 20"/>
            <p:cNvCxnSpPr>
              <a:stCxn id="14" idx="2"/>
              <a:endCxn id="16" idx="0"/>
            </p:cNvCxnSpPr>
            <p:nvPr/>
          </p:nvCxnSpPr>
          <p:spPr>
            <a:xfrm flipH="1">
              <a:off x="5280394" y="3129456"/>
              <a:ext cx="3" cy="183234"/>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22" name="直接箭头连接符 21"/>
            <p:cNvCxnSpPr>
              <a:stCxn id="16" idx="2"/>
              <a:endCxn id="17" idx="0"/>
            </p:cNvCxnSpPr>
            <p:nvPr/>
          </p:nvCxnSpPr>
          <p:spPr>
            <a:xfrm flipH="1">
              <a:off x="5280393" y="3562687"/>
              <a:ext cx="1" cy="179253"/>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23" name="直接箭头连接符 22"/>
            <p:cNvCxnSpPr>
              <a:stCxn id="17" idx="2"/>
              <a:endCxn id="18" idx="0"/>
            </p:cNvCxnSpPr>
            <p:nvPr/>
          </p:nvCxnSpPr>
          <p:spPr>
            <a:xfrm>
              <a:off x="5280393" y="3991937"/>
              <a:ext cx="0" cy="192047"/>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24" name="直接箭头连接符 23"/>
            <p:cNvCxnSpPr>
              <a:stCxn id="18" idx="2"/>
              <a:endCxn id="30" idx="0"/>
            </p:cNvCxnSpPr>
            <p:nvPr/>
          </p:nvCxnSpPr>
          <p:spPr>
            <a:xfrm>
              <a:off x="5280393" y="4433981"/>
              <a:ext cx="0" cy="178678"/>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grpSp>
          <p:nvGrpSpPr>
            <p:cNvPr id="25" name="组合 24"/>
            <p:cNvGrpSpPr/>
            <p:nvPr/>
          </p:nvGrpSpPr>
          <p:grpSpPr>
            <a:xfrm>
              <a:off x="4464346" y="2797628"/>
              <a:ext cx="816049" cy="374433"/>
              <a:chOff x="5004426" y="2235699"/>
              <a:chExt cx="816049" cy="374433"/>
            </a:xfrm>
          </p:grpSpPr>
          <p:cxnSp>
            <p:nvCxnSpPr>
              <p:cNvPr id="55" name="直接连接符 54"/>
              <p:cNvCxnSpPr/>
              <p:nvPr/>
            </p:nvCxnSpPr>
            <p:spPr>
              <a:xfrm flipH="1">
                <a:off x="5004426" y="2237287"/>
                <a:ext cx="816049" cy="0"/>
              </a:xfrm>
              <a:prstGeom prst="line">
                <a:avLst/>
              </a:prstGeom>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flipH="1">
                <a:off x="5004426" y="2610132"/>
                <a:ext cx="816049" cy="0"/>
              </a:xfrm>
              <a:prstGeom prst="line">
                <a:avLst/>
              </a:prstGeom>
              <a:ln>
                <a:headEnd type="stealth" w="med" len="med"/>
                <a:tailEnd type="none" w="med" len="med"/>
              </a:ln>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flipV="1">
                <a:off x="5004426" y="2235699"/>
                <a:ext cx="0" cy="374433"/>
              </a:xfrm>
              <a:prstGeom prst="line">
                <a:avLst/>
              </a:prstGeom>
            </p:spPr>
            <p:style>
              <a:lnRef idx="1">
                <a:schemeClr val="dk1"/>
              </a:lnRef>
              <a:fillRef idx="0">
                <a:schemeClr val="dk1"/>
              </a:fillRef>
              <a:effectRef idx="0">
                <a:schemeClr val="dk1"/>
              </a:effectRef>
              <a:fontRef idx="minor">
                <a:schemeClr val="tx1"/>
              </a:fontRef>
            </p:style>
          </p:cxnSp>
        </p:grpSp>
        <p:grpSp>
          <p:nvGrpSpPr>
            <p:cNvPr id="26" name="组合 25"/>
            <p:cNvGrpSpPr/>
            <p:nvPr/>
          </p:nvGrpSpPr>
          <p:grpSpPr>
            <a:xfrm>
              <a:off x="4464345" y="3234841"/>
              <a:ext cx="816049" cy="374433"/>
              <a:chOff x="5004426" y="2235699"/>
              <a:chExt cx="816049" cy="374433"/>
            </a:xfrm>
          </p:grpSpPr>
          <p:cxnSp>
            <p:nvCxnSpPr>
              <p:cNvPr id="52" name="直接连接符 51"/>
              <p:cNvCxnSpPr/>
              <p:nvPr/>
            </p:nvCxnSpPr>
            <p:spPr>
              <a:xfrm flipH="1">
                <a:off x="5004426" y="2237287"/>
                <a:ext cx="816049" cy="0"/>
              </a:xfrm>
              <a:prstGeom prst="line">
                <a:avLst/>
              </a:prstGeom>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flipH="1">
                <a:off x="5004426" y="2610132"/>
                <a:ext cx="816049" cy="0"/>
              </a:xfrm>
              <a:prstGeom prst="line">
                <a:avLst/>
              </a:prstGeom>
              <a:ln>
                <a:headEnd type="stealth" w="med" len="med"/>
                <a:tailEnd type="none" w="med" len="med"/>
              </a:ln>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flipV="1">
                <a:off x="5004426" y="2235699"/>
                <a:ext cx="0" cy="374433"/>
              </a:xfrm>
              <a:prstGeom prst="line">
                <a:avLst/>
              </a:prstGeom>
            </p:spPr>
            <p:style>
              <a:lnRef idx="1">
                <a:schemeClr val="dk1"/>
              </a:lnRef>
              <a:fillRef idx="0">
                <a:schemeClr val="dk1"/>
              </a:fillRef>
              <a:effectRef idx="0">
                <a:schemeClr val="dk1"/>
              </a:effectRef>
              <a:fontRef idx="minor">
                <a:schemeClr val="tx1"/>
              </a:fontRef>
            </p:style>
          </p:cxnSp>
        </p:grpSp>
        <p:grpSp>
          <p:nvGrpSpPr>
            <p:cNvPr id="27" name="组合 26"/>
            <p:cNvGrpSpPr/>
            <p:nvPr/>
          </p:nvGrpSpPr>
          <p:grpSpPr>
            <a:xfrm flipH="1">
              <a:off x="5270210" y="3683392"/>
              <a:ext cx="1707341" cy="374433"/>
              <a:chOff x="5004426" y="2235699"/>
              <a:chExt cx="816049" cy="374433"/>
            </a:xfrm>
          </p:grpSpPr>
          <p:cxnSp>
            <p:nvCxnSpPr>
              <p:cNvPr id="49" name="直接连接符 48"/>
              <p:cNvCxnSpPr/>
              <p:nvPr/>
            </p:nvCxnSpPr>
            <p:spPr>
              <a:xfrm flipH="1">
                <a:off x="5004426" y="2237287"/>
                <a:ext cx="816049" cy="0"/>
              </a:xfrm>
              <a:prstGeom prst="line">
                <a:avLst/>
              </a:prstGeom>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flipH="1">
                <a:off x="5004426" y="2610132"/>
                <a:ext cx="816049" cy="0"/>
              </a:xfrm>
              <a:prstGeom prst="line">
                <a:avLst/>
              </a:prstGeom>
              <a:ln>
                <a:headEnd type="stealth" w="med" len="med"/>
                <a:tailEnd type="none" w="med" len="med"/>
              </a:ln>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flipV="1">
                <a:off x="5004426" y="2235699"/>
                <a:ext cx="0" cy="374433"/>
              </a:xfrm>
              <a:prstGeom prst="line">
                <a:avLst/>
              </a:prstGeom>
            </p:spPr>
            <p:style>
              <a:lnRef idx="1">
                <a:schemeClr val="dk1"/>
              </a:lnRef>
              <a:fillRef idx="0">
                <a:schemeClr val="dk1"/>
              </a:fillRef>
              <a:effectRef idx="0">
                <a:schemeClr val="dk1"/>
              </a:effectRef>
              <a:fontRef idx="minor">
                <a:schemeClr val="tx1"/>
              </a:fontRef>
            </p:style>
          </p:cxnSp>
        </p:grpSp>
        <p:grpSp>
          <p:nvGrpSpPr>
            <p:cNvPr id="28" name="组合 27"/>
            <p:cNvGrpSpPr/>
            <p:nvPr/>
          </p:nvGrpSpPr>
          <p:grpSpPr>
            <a:xfrm>
              <a:off x="4464343" y="4101854"/>
              <a:ext cx="816049" cy="374433"/>
              <a:chOff x="5004426" y="2235699"/>
              <a:chExt cx="816049" cy="374433"/>
            </a:xfrm>
          </p:grpSpPr>
          <p:cxnSp>
            <p:nvCxnSpPr>
              <p:cNvPr id="46" name="直接连接符 45"/>
              <p:cNvCxnSpPr/>
              <p:nvPr/>
            </p:nvCxnSpPr>
            <p:spPr>
              <a:xfrm flipH="1">
                <a:off x="5004426" y="2237287"/>
                <a:ext cx="816049" cy="0"/>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flipH="1">
                <a:off x="5004426" y="2610132"/>
                <a:ext cx="816049" cy="0"/>
              </a:xfrm>
              <a:prstGeom prst="line">
                <a:avLst/>
              </a:prstGeom>
              <a:ln>
                <a:headEnd type="stealth" w="med" len="med"/>
                <a:tailEnd type="none" w="med" len="med"/>
              </a:ln>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flipV="1">
                <a:off x="5004426" y="2235699"/>
                <a:ext cx="0" cy="374433"/>
              </a:xfrm>
              <a:prstGeom prst="line">
                <a:avLst/>
              </a:prstGeom>
            </p:spPr>
            <p:style>
              <a:lnRef idx="1">
                <a:schemeClr val="dk1"/>
              </a:lnRef>
              <a:fillRef idx="0">
                <a:schemeClr val="dk1"/>
              </a:fillRef>
              <a:effectRef idx="0">
                <a:schemeClr val="dk1"/>
              </a:effectRef>
              <a:fontRef idx="minor">
                <a:schemeClr val="tx1"/>
              </a:fontRef>
            </p:style>
          </p:cxnSp>
        </p:grpSp>
        <p:sp>
          <p:nvSpPr>
            <p:cNvPr id="29" name="矩形: 圆角 28"/>
            <p:cNvSpPr/>
            <p:nvPr/>
          </p:nvSpPr>
          <p:spPr>
            <a:xfrm>
              <a:off x="6262100" y="3751201"/>
              <a:ext cx="1430913" cy="249997"/>
            </a:xfrm>
            <a:prstGeom prst="roundRect">
              <a:avLst>
                <a:gd name="adj" fmla="val 8667"/>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Resample (64, 128)</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0" name="矩形: 圆角 29"/>
            <p:cNvSpPr/>
            <p:nvPr/>
          </p:nvSpPr>
          <p:spPr>
            <a:xfrm>
              <a:off x="4564937" y="4612659"/>
              <a:ext cx="1430912" cy="411406"/>
            </a:xfrm>
            <a:prstGeom prst="roundRect">
              <a:avLst>
                <a:gd name="adj" fmla="val 8667"/>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Adaptive</a:t>
              </a:r>
              <a:endParaRPr lang="en-US" altLang="zh-CN" sz="1200" b="1" dirty="0">
                <a:solidFill>
                  <a:schemeClr val="bg2">
                    <a:lumMod val="25000"/>
                  </a:schemeClr>
                </a:solidFill>
                <a:latin typeface="Times New Roman" panose="02020603050405020304" pitchFamily="18" charset="0"/>
                <a:cs typeface="Times New Roman" panose="02020603050405020304" pitchFamily="18" charset="0"/>
              </a:endParaRPr>
            </a:p>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AvgPool</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2×2</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1" name="矩形: 圆角 30"/>
            <p:cNvSpPr/>
            <p:nvPr/>
          </p:nvSpPr>
          <p:spPr>
            <a:xfrm>
              <a:off x="4564936" y="5160436"/>
              <a:ext cx="1430912" cy="216732"/>
            </a:xfrm>
            <a:prstGeom prst="roundRect">
              <a:avLst>
                <a:gd name="adj" fmla="val 8667"/>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Linear</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32" name="直接箭头连接符 31"/>
            <p:cNvCxnSpPr>
              <a:stCxn id="30" idx="2"/>
              <a:endCxn id="31" idx="0"/>
            </p:cNvCxnSpPr>
            <p:nvPr/>
          </p:nvCxnSpPr>
          <p:spPr>
            <a:xfrm flipH="1">
              <a:off x="5280392" y="5024065"/>
              <a:ext cx="1" cy="136371"/>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flipV="1">
              <a:off x="5995848" y="1736788"/>
              <a:ext cx="233110" cy="1142671"/>
            </a:xfrm>
            <a:prstGeom prst="line">
              <a:avLst/>
            </a:prstGeom>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5995848" y="3136834"/>
              <a:ext cx="233110" cy="250546"/>
            </a:xfrm>
            <a:prstGeom prst="line">
              <a:avLst/>
            </a:prstGeom>
          </p:spPr>
          <p:style>
            <a:lnRef idx="1">
              <a:schemeClr val="dk1"/>
            </a:lnRef>
            <a:fillRef idx="0">
              <a:schemeClr val="dk1"/>
            </a:fillRef>
            <a:effectRef idx="0">
              <a:schemeClr val="dk1"/>
            </a:effectRef>
            <a:fontRef idx="minor">
              <a:schemeClr val="tx1"/>
            </a:fontRef>
          </p:style>
        </p:cxnSp>
        <p:grpSp>
          <p:nvGrpSpPr>
            <p:cNvPr id="35" name="组合 34"/>
            <p:cNvGrpSpPr/>
            <p:nvPr/>
          </p:nvGrpSpPr>
          <p:grpSpPr>
            <a:xfrm>
              <a:off x="6230462" y="1736788"/>
              <a:ext cx="1497194" cy="1658768"/>
              <a:chOff x="6802267" y="1283196"/>
              <a:chExt cx="1497194" cy="1658768"/>
            </a:xfrm>
          </p:grpSpPr>
          <p:sp>
            <p:nvSpPr>
              <p:cNvPr id="41" name="矩形: 圆角 40"/>
              <p:cNvSpPr/>
              <p:nvPr/>
            </p:nvSpPr>
            <p:spPr>
              <a:xfrm>
                <a:off x="6802267" y="1283196"/>
                <a:ext cx="1497194" cy="1658768"/>
              </a:xfrm>
              <a:prstGeom prst="roundRect">
                <a:avLst>
                  <a:gd name="adj" fmla="val 1558"/>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2" name="矩形: 圆角 41"/>
              <p:cNvSpPr/>
              <p:nvPr/>
            </p:nvSpPr>
            <p:spPr>
              <a:xfrm>
                <a:off x="6836909" y="1600575"/>
                <a:ext cx="1427909" cy="581073"/>
              </a:xfrm>
              <a:prstGeom prst="roundRect">
                <a:avLst>
                  <a:gd name="adj" fmla="val 8667"/>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Conv 3×3 (</a:t>
                </a:r>
                <a:r>
                  <a:rPr lang="en-US" altLang="zh-CN" sz="1200" b="1" i="1" dirty="0">
                    <a:solidFill>
                      <a:schemeClr val="bg2">
                        <a:lumMod val="25000"/>
                      </a:schemeClr>
                    </a:solidFill>
                    <a:latin typeface="Times New Roman" panose="02020603050405020304" pitchFamily="18" charset="0"/>
                    <a:cs typeface="Times New Roman" panose="02020603050405020304" pitchFamily="18" charset="0"/>
                  </a:rPr>
                  <a:t>m</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a:t>
                </a:r>
                <a:r>
                  <a:rPr lang="en-US" altLang="zh-CN" sz="1200" b="1" i="1" dirty="0">
                    <a:solidFill>
                      <a:schemeClr val="bg2">
                        <a:lumMod val="25000"/>
                      </a:schemeClr>
                    </a:solidFill>
                    <a:latin typeface="Times New Roman" panose="02020603050405020304" pitchFamily="18" charset="0"/>
                    <a:cs typeface="Times New Roman" panose="02020603050405020304" pitchFamily="18" charset="0"/>
                  </a:rPr>
                  <a:t>n</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a:t>
                </a:r>
                <a:endParaRPr lang="en-US" altLang="zh-CN" sz="1200" b="1" dirty="0">
                  <a:solidFill>
                    <a:schemeClr val="bg2">
                      <a:lumMod val="25000"/>
                    </a:schemeClr>
                  </a:solidFill>
                  <a:latin typeface="Times New Roman" panose="02020603050405020304" pitchFamily="18" charset="0"/>
                  <a:cs typeface="Times New Roman" panose="02020603050405020304" pitchFamily="18" charset="0"/>
                </a:endParaRPr>
              </a:p>
              <a:p>
                <a:pPr algn="ctr"/>
                <a:r>
                  <a:rPr lang="en-US" altLang="zh-CN" sz="1000" dirty="0">
                    <a:solidFill>
                      <a:schemeClr val="bg2">
                        <a:lumMod val="25000"/>
                      </a:schemeClr>
                    </a:solidFill>
                    <a:latin typeface="Times New Roman" panose="02020603050405020304" pitchFamily="18" charset="0"/>
                    <a:cs typeface="Times New Roman" panose="02020603050405020304" pitchFamily="18" charset="0"/>
                  </a:rPr>
                  <a:t>stride=1, padding=1</a:t>
                </a:r>
                <a:endParaRPr lang="en-US" altLang="zh-CN" sz="1000" dirty="0">
                  <a:solidFill>
                    <a:schemeClr val="bg2">
                      <a:lumMod val="25000"/>
                    </a:schemeClr>
                  </a:solidFill>
                  <a:latin typeface="Times New Roman" panose="02020603050405020304" pitchFamily="18" charset="0"/>
                  <a:cs typeface="Times New Roman" panose="02020603050405020304" pitchFamily="18" charset="0"/>
                </a:endParaRPr>
              </a:p>
              <a:p>
                <a:pPr algn="ctr">
                  <a:spcBef>
                    <a:spcPts val="300"/>
                  </a:spcBef>
                  <a:spcAft>
                    <a:spcPts val="600"/>
                  </a:spcAft>
                </a:pPr>
                <a:r>
                  <a:rPr lang="en-US" altLang="zh-CN" sz="800" dirty="0" err="1">
                    <a:solidFill>
                      <a:schemeClr val="bg2">
                        <a:lumMod val="25000"/>
                      </a:schemeClr>
                    </a:solidFill>
                    <a:latin typeface="Times New Roman" panose="02020603050405020304" pitchFamily="18" charset="0"/>
                    <a:cs typeface="Times New Roman" panose="02020603050405020304" pitchFamily="18" charset="0"/>
                  </a:rPr>
                  <a:t>BatchNorm</a:t>
                </a:r>
                <a:r>
                  <a:rPr lang="en-US" altLang="zh-CN" sz="800" dirty="0">
                    <a:solidFill>
                      <a:schemeClr val="bg2">
                        <a:lumMod val="25000"/>
                      </a:schemeClr>
                    </a:solidFill>
                    <a:latin typeface="Times New Roman" panose="02020603050405020304" pitchFamily="18" charset="0"/>
                    <a:cs typeface="Times New Roman" panose="02020603050405020304" pitchFamily="18" charset="0"/>
                  </a:rPr>
                  <a:t> + </a:t>
                </a:r>
                <a:r>
                  <a:rPr lang="en-US" altLang="zh-CN" sz="800" dirty="0" err="1">
                    <a:solidFill>
                      <a:schemeClr val="bg2">
                        <a:lumMod val="25000"/>
                      </a:schemeClr>
                    </a:solidFill>
                    <a:latin typeface="Times New Roman" panose="02020603050405020304" pitchFamily="18" charset="0"/>
                    <a:cs typeface="Times New Roman" panose="02020603050405020304" pitchFamily="18" charset="0"/>
                  </a:rPr>
                  <a:t>ReLU</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3" name="矩形: 圆角 42"/>
              <p:cNvSpPr/>
              <p:nvPr/>
            </p:nvSpPr>
            <p:spPr>
              <a:xfrm>
                <a:off x="6836909" y="2294686"/>
                <a:ext cx="1427909" cy="581073"/>
              </a:xfrm>
              <a:prstGeom prst="roundRect">
                <a:avLst>
                  <a:gd name="adj" fmla="val 8667"/>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Conv 3×3 (</a:t>
                </a:r>
                <a:r>
                  <a:rPr lang="en-US" altLang="zh-CN" sz="1200" b="1" i="1" dirty="0">
                    <a:solidFill>
                      <a:schemeClr val="bg2">
                        <a:lumMod val="25000"/>
                      </a:schemeClr>
                    </a:solidFill>
                    <a:latin typeface="Times New Roman" panose="02020603050405020304" pitchFamily="18" charset="0"/>
                    <a:cs typeface="Times New Roman" panose="02020603050405020304" pitchFamily="18" charset="0"/>
                  </a:rPr>
                  <a:t>n</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a:t>
                </a:r>
                <a:r>
                  <a:rPr lang="en-US" altLang="zh-CN" sz="1200" b="1" i="1" dirty="0">
                    <a:solidFill>
                      <a:schemeClr val="bg2">
                        <a:lumMod val="25000"/>
                      </a:schemeClr>
                    </a:solidFill>
                    <a:latin typeface="Times New Roman" panose="02020603050405020304" pitchFamily="18" charset="0"/>
                    <a:cs typeface="Times New Roman" panose="02020603050405020304" pitchFamily="18" charset="0"/>
                  </a:rPr>
                  <a:t>n</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a:t>
                </a:r>
                <a:endParaRPr lang="en-US" altLang="zh-CN" sz="1200" b="1" dirty="0">
                  <a:solidFill>
                    <a:schemeClr val="bg2">
                      <a:lumMod val="25000"/>
                    </a:schemeClr>
                  </a:solidFill>
                  <a:latin typeface="Times New Roman" panose="02020603050405020304" pitchFamily="18" charset="0"/>
                  <a:cs typeface="Times New Roman" panose="02020603050405020304" pitchFamily="18" charset="0"/>
                </a:endParaRPr>
              </a:p>
              <a:p>
                <a:pPr algn="ctr"/>
                <a:r>
                  <a:rPr lang="en-US" altLang="zh-CN" sz="1000" dirty="0">
                    <a:solidFill>
                      <a:schemeClr val="bg2">
                        <a:lumMod val="25000"/>
                      </a:schemeClr>
                    </a:solidFill>
                    <a:latin typeface="Times New Roman" panose="02020603050405020304" pitchFamily="18" charset="0"/>
                    <a:cs typeface="Times New Roman" panose="02020603050405020304" pitchFamily="18" charset="0"/>
                  </a:rPr>
                  <a:t>stride=1, padding=1</a:t>
                </a:r>
                <a:endParaRPr lang="en-US" altLang="zh-CN" sz="1000" dirty="0">
                  <a:solidFill>
                    <a:schemeClr val="bg2">
                      <a:lumMod val="25000"/>
                    </a:schemeClr>
                  </a:solidFill>
                  <a:latin typeface="Times New Roman" panose="02020603050405020304" pitchFamily="18" charset="0"/>
                  <a:cs typeface="Times New Roman" panose="02020603050405020304" pitchFamily="18" charset="0"/>
                </a:endParaRPr>
              </a:p>
              <a:p>
                <a:pPr algn="ctr">
                  <a:spcBef>
                    <a:spcPts val="300"/>
                  </a:spcBef>
                  <a:spcAft>
                    <a:spcPts val="600"/>
                  </a:spcAft>
                </a:pPr>
                <a:r>
                  <a:rPr lang="en-US" altLang="zh-CN" sz="800" dirty="0" err="1">
                    <a:solidFill>
                      <a:schemeClr val="bg2">
                        <a:lumMod val="25000"/>
                      </a:schemeClr>
                    </a:solidFill>
                    <a:latin typeface="Times New Roman" panose="02020603050405020304" pitchFamily="18" charset="0"/>
                    <a:cs typeface="Times New Roman" panose="02020603050405020304" pitchFamily="18" charset="0"/>
                  </a:rPr>
                  <a:t>BatchNorm</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44" name="直接箭头连接符 43"/>
              <p:cNvCxnSpPr>
                <a:stCxn id="42" idx="2"/>
                <a:endCxn id="43" idx="0"/>
              </p:cNvCxnSpPr>
              <p:nvPr/>
            </p:nvCxnSpPr>
            <p:spPr>
              <a:xfrm>
                <a:off x="7550864" y="2181648"/>
                <a:ext cx="0" cy="113038"/>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45" name="文本框 98"/>
              <p:cNvSpPr txBox="1"/>
              <p:nvPr/>
            </p:nvSpPr>
            <p:spPr>
              <a:xfrm>
                <a:off x="6836909" y="1303386"/>
                <a:ext cx="1430913"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ResBlock</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a:t>
                </a:r>
                <a:r>
                  <a:rPr lang="en-US" altLang="zh-CN" sz="1200" b="1" i="1" dirty="0">
                    <a:solidFill>
                      <a:schemeClr val="bg2">
                        <a:lumMod val="25000"/>
                      </a:schemeClr>
                    </a:solidFill>
                    <a:latin typeface="Times New Roman" panose="02020603050405020304" pitchFamily="18" charset="0"/>
                    <a:cs typeface="Times New Roman" panose="02020603050405020304" pitchFamily="18" charset="0"/>
                  </a:rPr>
                  <a:t>m</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a:t>
                </a:r>
                <a:r>
                  <a:rPr lang="en-US" altLang="zh-CN" sz="1200" b="1" i="1" dirty="0">
                    <a:solidFill>
                      <a:schemeClr val="bg2">
                        <a:lumMod val="25000"/>
                      </a:schemeClr>
                    </a:solidFill>
                    <a:latin typeface="Times New Roman" panose="02020603050405020304" pitchFamily="18" charset="0"/>
                    <a:cs typeface="Times New Roman" panose="02020603050405020304" pitchFamily="18" charset="0"/>
                  </a:rPr>
                  <a:t>n</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a:t>
                </a:r>
                <a:endParaRPr lang="en-US" altLang="zh-CN" sz="1200" b="1" dirty="0">
                  <a:solidFill>
                    <a:schemeClr val="bg2">
                      <a:lumMod val="25000"/>
                    </a:schemeClr>
                  </a:solidFill>
                  <a:latin typeface="Times New Roman" panose="02020603050405020304" pitchFamily="18" charset="0"/>
                  <a:cs typeface="Times New Roman" panose="02020603050405020304" pitchFamily="18" charset="0"/>
                </a:endParaRPr>
              </a:p>
            </p:txBody>
          </p:sp>
        </p:grpSp>
        <p:grpSp>
          <p:nvGrpSpPr>
            <p:cNvPr id="36" name="组合 35"/>
            <p:cNvGrpSpPr/>
            <p:nvPr/>
          </p:nvGrpSpPr>
          <p:grpSpPr>
            <a:xfrm>
              <a:off x="6228954" y="4289070"/>
              <a:ext cx="1497194" cy="941994"/>
              <a:chOff x="6802267" y="1283196"/>
              <a:chExt cx="1497194" cy="941994"/>
            </a:xfrm>
          </p:grpSpPr>
          <p:sp>
            <p:nvSpPr>
              <p:cNvPr id="38" name="矩形: 圆角 37"/>
              <p:cNvSpPr/>
              <p:nvPr/>
            </p:nvSpPr>
            <p:spPr>
              <a:xfrm>
                <a:off x="6802267" y="1283196"/>
                <a:ext cx="1497194" cy="941994"/>
              </a:xfrm>
              <a:prstGeom prst="roundRect">
                <a:avLst>
                  <a:gd name="adj" fmla="val 1558"/>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9" name="矩形: 圆角 38"/>
              <p:cNvSpPr/>
              <p:nvPr/>
            </p:nvSpPr>
            <p:spPr>
              <a:xfrm>
                <a:off x="6836909" y="1600575"/>
                <a:ext cx="1427909" cy="581073"/>
              </a:xfrm>
              <a:prstGeom prst="roundRect">
                <a:avLst>
                  <a:gd name="adj" fmla="val 8667"/>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Conv 3×3 (</a:t>
                </a:r>
                <a:r>
                  <a:rPr lang="en-US" altLang="zh-CN" sz="1200" b="1" i="1" dirty="0">
                    <a:solidFill>
                      <a:schemeClr val="bg2">
                        <a:lumMod val="25000"/>
                      </a:schemeClr>
                    </a:solidFill>
                    <a:latin typeface="Times New Roman" panose="02020603050405020304" pitchFamily="18" charset="0"/>
                    <a:cs typeface="Times New Roman" panose="02020603050405020304" pitchFamily="18" charset="0"/>
                  </a:rPr>
                  <a:t>m</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a:t>
                </a:r>
                <a:r>
                  <a:rPr lang="en-US" altLang="zh-CN" sz="1200" b="1" i="1" dirty="0">
                    <a:solidFill>
                      <a:schemeClr val="bg2">
                        <a:lumMod val="25000"/>
                      </a:schemeClr>
                    </a:solidFill>
                    <a:latin typeface="Times New Roman" panose="02020603050405020304" pitchFamily="18" charset="0"/>
                    <a:cs typeface="Times New Roman" panose="02020603050405020304" pitchFamily="18" charset="0"/>
                  </a:rPr>
                  <a:t>n</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a:t>
                </a:r>
                <a:endParaRPr lang="en-US" altLang="zh-CN" sz="1200" b="1" dirty="0">
                  <a:solidFill>
                    <a:schemeClr val="bg2">
                      <a:lumMod val="25000"/>
                    </a:schemeClr>
                  </a:solidFill>
                  <a:latin typeface="Times New Roman" panose="02020603050405020304" pitchFamily="18" charset="0"/>
                  <a:cs typeface="Times New Roman" panose="02020603050405020304" pitchFamily="18" charset="0"/>
                </a:endParaRPr>
              </a:p>
              <a:p>
                <a:pPr algn="ctr"/>
                <a:r>
                  <a:rPr lang="en-US" altLang="zh-CN" sz="1000" dirty="0">
                    <a:solidFill>
                      <a:schemeClr val="bg2">
                        <a:lumMod val="25000"/>
                      </a:schemeClr>
                    </a:solidFill>
                    <a:latin typeface="Times New Roman" panose="02020603050405020304" pitchFamily="18" charset="0"/>
                    <a:cs typeface="Times New Roman" panose="02020603050405020304" pitchFamily="18" charset="0"/>
                  </a:rPr>
                  <a:t>stride=1, padding=1</a:t>
                </a:r>
                <a:endParaRPr lang="en-US" altLang="zh-CN" sz="1000" dirty="0">
                  <a:solidFill>
                    <a:schemeClr val="bg2">
                      <a:lumMod val="25000"/>
                    </a:schemeClr>
                  </a:solidFill>
                  <a:latin typeface="Times New Roman" panose="02020603050405020304" pitchFamily="18" charset="0"/>
                  <a:cs typeface="Times New Roman" panose="02020603050405020304" pitchFamily="18" charset="0"/>
                </a:endParaRPr>
              </a:p>
              <a:p>
                <a:pPr algn="ctr">
                  <a:spcBef>
                    <a:spcPts val="300"/>
                  </a:spcBef>
                  <a:spcAft>
                    <a:spcPts val="600"/>
                  </a:spcAft>
                </a:pPr>
                <a:r>
                  <a:rPr lang="en-US" altLang="zh-CN" sz="800" dirty="0" err="1">
                    <a:solidFill>
                      <a:schemeClr val="bg2">
                        <a:lumMod val="25000"/>
                      </a:schemeClr>
                    </a:solidFill>
                    <a:latin typeface="Times New Roman" panose="02020603050405020304" pitchFamily="18" charset="0"/>
                    <a:cs typeface="Times New Roman" panose="02020603050405020304" pitchFamily="18" charset="0"/>
                  </a:rPr>
                  <a:t>BatchNorm</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0" name="文本框 110"/>
              <p:cNvSpPr txBox="1"/>
              <p:nvPr/>
            </p:nvSpPr>
            <p:spPr>
              <a:xfrm>
                <a:off x="6836909" y="1303386"/>
                <a:ext cx="1430913" cy="27699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Resample (</a:t>
                </a:r>
                <a:r>
                  <a:rPr lang="en-US" altLang="zh-CN" sz="1200" b="1" i="1" dirty="0">
                    <a:solidFill>
                      <a:schemeClr val="bg2">
                        <a:lumMod val="25000"/>
                      </a:schemeClr>
                    </a:solidFill>
                    <a:latin typeface="Times New Roman" panose="02020603050405020304" pitchFamily="18" charset="0"/>
                    <a:cs typeface="Times New Roman" panose="02020603050405020304" pitchFamily="18" charset="0"/>
                  </a:rPr>
                  <a:t>m</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a:t>
                </a:r>
                <a:r>
                  <a:rPr lang="en-US" altLang="zh-CN" sz="1200" b="1" i="1" dirty="0">
                    <a:solidFill>
                      <a:schemeClr val="bg2">
                        <a:lumMod val="25000"/>
                      </a:schemeClr>
                    </a:solidFill>
                    <a:latin typeface="Times New Roman" panose="02020603050405020304" pitchFamily="18" charset="0"/>
                    <a:cs typeface="Times New Roman" panose="02020603050405020304" pitchFamily="18" charset="0"/>
                  </a:rPr>
                  <a:t>n</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a:t>
                </a:r>
                <a:endParaRPr lang="en-US" altLang="zh-CN" sz="1200" b="1" dirty="0">
                  <a:solidFill>
                    <a:schemeClr val="bg2">
                      <a:lumMod val="25000"/>
                    </a:schemeClr>
                  </a:solidFill>
                  <a:latin typeface="Times New Roman" panose="02020603050405020304" pitchFamily="18" charset="0"/>
                  <a:cs typeface="Times New Roman" panose="02020603050405020304" pitchFamily="18" charset="0"/>
                </a:endParaRPr>
              </a:p>
            </p:txBody>
          </p:sp>
        </p:grpSp>
        <p:sp>
          <p:nvSpPr>
            <p:cNvPr id="37" name="弧形 36"/>
            <p:cNvSpPr/>
            <p:nvPr/>
          </p:nvSpPr>
          <p:spPr>
            <a:xfrm rot="1589888">
              <a:off x="7206134" y="4008615"/>
              <a:ext cx="273040" cy="273040"/>
            </a:xfrm>
            <a:prstGeom prst="arc">
              <a:avLst>
                <a:gd name="adj1" fmla="val 16200000"/>
                <a:gd name="adj2" fmla="val 2157920"/>
              </a:avLst>
            </a:prstGeom>
            <a:ln>
              <a:tailEnd type="stealth"/>
            </a:ln>
          </p:spPr>
          <p:style>
            <a:lnRef idx="1">
              <a:schemeClr val="dk1"/>
            </a:lnRef>
            <a:fillRef idx="0">
              <a:schemeClr val="dk1"/>
            </a:fillRef>
            <a:effectRef idx="0">
              <a:schemeClr val="dk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11" name="文本框 88"/>
          <p:cNvSpPr txBox="1"/>
          <p:nvPr/>
        </p:nvSpPr>
        <p:spPr>
          <a:xfrm>
            <a:off x="7444969" y="5679134"/>
            <a:ext cx="177208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err="1">
                <a:latin typeface="Arial" panose="020B0604020202020204" pitchFamily="34" charset="0"/>
                <a:cs typeface="Arial" panose="020B0604020202020204" pitchFamily="34" charset="0"/>
              </a:rPr>
              <a:t>ResNet</a:t>
            </a:r>
            <a:endParaRPr lang="zh-CN" altLang="en-US" dirty="0">
              <a:latin typeface="Arial" panose="020B0604020202020204" pitchFamily="34" charset="0"/>
              <a:cs typeface="Arial" panose="020B0604020202020204" pitchFamily="34" charset="0"/>
            </a:endParaRPr>
          </a:p>
        </p:txBody>
      </p:sp>
      <p:sp>
        <p:nvSpPr>
          <p:cNvPr id="12" name="文本框 89"/>
          <p:cNvSpPr txBox="1"/>
          <p:nvPr/>
        </p:nvSpPr>
        <p:spPr>
          <a:xfrm>
            <a:off x="10242119" y="5660149"/>
            <a:ext cx="177208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latin typeface="Arial" panose="020B0604020202020204" pitchFamily="34" charset="0"/>
                <a:cs typeface="Arial" panose="020B0604020202020204" pitchFamily="34" charset="0"/>
              </a:rPr>
              <a:t>LSTM</a:t>
            </a:r>
            <a:endParaRPr lang="zh-CN" altLang="en-US" dirty="0">
              <a:latin typeface="Arial" panose="020B0604020202020204" pitchFamily="34" charset="0"/>
              <a:cs typeface="Arial" panose="020B0604020202020204" pitchFamily="34" charset="0"/>
            </a:endParaRPr>
          </a:p>
        </p:txBody>
      </p:sp>
      <p:sp>
        <p:nvSpPr>
          <p:cNvPr id="67" name="文本框 66"/>
          <p:cNvSpPr txBox="1"/>
          <p:nvPr/>
        </p:nvSpPr>
        <p:spPr>
          <a:xfrm>
            <a:off x="6535032" y="1028030"/>
            <a:ext cx="2682015"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特征提取器网络架构</a:t>
            </a:r>
            <a:endParaRPr lang="en-US" altLang="zh-CN" sz="2000" b="1" dirty="0">
              <a:latin typeface="黑体" panose="02010609060101010101" pitchFamily="49" charset="-122"/>
              <a:ea typeface="黑体" panose="020106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研究方法一</a:t>
            </a:r>
            <a:endParaRPr lang="zh-CN" altLang="en-US" dirty="0"/>
          </a:p>
        </p:txBody>
      </p:sp>
      <p:sp>
        <p:nvSpPr>
          <p:cNvPr id="3" name="灯片编号占位符 2"/>
          <p:cNvSpPr>
            <a:spLocks noGrp="1"/>
          </p:cNvSpPr>
          <p:nvPr>
            <p:ph type="sldNum" sz="quarter" idx="10"/>
          </p:nvPr>
        </p:nvSpPr>
        <p:spPr/>
        <p:txBody>
          <a:bodyPr/>
          <a:lstStyle/>
          <a:p>
            <a:r>
              <a:rPr lang="en-US" altLang="zh-CN" dirty="0"/>
              <a:t>17</a:t>
            </a:r>
            <a:endParaRPr lang="zh-CN" altLang="en-US" dirty="0"/>
          </a:p>
        </p:txBody>
      </p:sp>
      <p:sp>
        <p:nvSpPr>
          <p:cNvPr id="6" name="文本框 5"/>
          <p:cNvSpPr txBox="1"/>
          <p:nvPr/>
        </p:nvSpPr>
        <p:spPr>
          <a:xfrm>
            <a:off x="614680" y="1023263"/>
            <a:ext cx="2888062"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原始识别任务性能</a:t>
            </a:r>
            <a:endParaRPr lang="en-US" altLang="zh-CN" sz="2000" b="1"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533004" y="2405772"/>
            <a:ext cx="3761694" cy="2046456"/>
          </a:xfrm>
          <a:prstGeom prst="rect">
            <a:avLst/>
          </a:prstGeom>
        </p:spPr>
      </p:pic>
      <p:pic>
        <p:nvPicPr>
          <p:cNvPr id="7" name="图片 6"/>
          <p:cNvPicPr>
            <a:picLocks noChangeAspect="1"/>
          </p:cNvPicPr>
          <p:nvPr/>
        </p:nvPicPr>
        <p:blipFill>
          <a:blip r:embed="rId2"/>
          <a:srcRect/>
          <a:stretch>
            <a:fillRect/>
          </a:stretch>
        </p:blipFill>
        <p:spPr>
          <a:xfrm>
            <a:off x="4506081" y="2160526"/>
            <a:ext cx="3351507" cy="2681205"/>
          </a:xfrm>
          <a:prstGeom prst="rect">
            <a:avLst/>
          </a:prstGeom>
        </p:spPr>
      </p:pic>
      <p:pic>
        <p:nvPicPr>
          <p:cNvPr id="8" name="图片 7"/>
          <p:cNvPicPr>
            <a:picLocks noChangeAspect="1"/>
          </p:cNvPicPr>
          <p:nvPr/>
        </p:nvPicPr>
        <p:blipFill>
          <a:blip r:embed="rId3"/>
          <a:srcRect/>
          <a:stretch>
            <a:fillRect/>
          </a:stretch>
        </p:blipFill>
        <p:spPr>
          <a:xfrm>
            <a:off x="8145945" y="2160525"/>
            <a:ext cx="3351507" cy="2681206"/>
          </a:xfrm>
          <a:prstGeom prst="rect">
            <a:avLst/>
          </a:prstGeom>
        </p:spPr>
      </p:pic>
      <p:sp>
        <p:nvSpPr>
          <p:cNvPr id="10" name="文本框 13"/>
          <p:cNvSpPr txBox="1"/>
          <p:nvPr/>
        </p:nvSpPr>
        <p:spPr>
          <a:xfrm>
            <a:off x="4133151" y="1854035"/>
            <a:ext cx="4097365"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err="1">
                <a:latin typeface="Arial" panose="020B0604020202020204" pitchFamily="34" charset="0"/>
                <a:cs typeface="Arial" panose="020B0604020202020204" pitchFamily="34" charset="0"/>
              </a:rPr>
              <a:t>ResNet</a:t>
            </a:r>
            <a:r>
              <a:rPr lang="en-US" altLang="zh-CN" sz="1600" dirty="0">
                <a:latin typeface="Arial" panose="020B0604020202020204" pitchFamily="34" charset="0"/>
                <a:cs typeface="Arial" panose="020B0604020202020204" pitchFamily="34" charset="0"/>
              </a:rPr>
              <a:t>, PGD-40, </a:t>
            </a:r>
            <a:r>
              <a:rPr lang="zh-CN" altLang="en-US" sz="1600" dirty="0">
                <a:latin typeface="Arial" panose="020B0604020202020204" pitchFamily="34" charset="0"/>
                <a:cs typeface="Arial" panose="020B0604020202020204" pitchFamily="34" charset="0"/>
              </a:rPr>
              <a:t>非目标攻击</a:t>
            </a:r>
            <a:endParaRPr lang="zh-CN" altLang="en-US" sz="1600" dirty="0">
              <a:latin typeface="Arial" panose="020B0604020202020204" pitchFamily="34" charset="0"/>
              <a:cs typeface="Arial" panose="020B0604020202020204" pitchFamily="34" charset="0"/>
            </a:endParaRPr>
          </a:p>
        </p:txBody>
      </p:sp>
      <p:sp>
        <p:nvSpPr>
          <p:cNvPr id="11" name="文本框 22"/>
          <p:cNvSpPr txBox="1"/>
          <p:nvPr/>
        </p:nvSpPr>
        <p:spPr>
          <a:xfrm>
            <a:off x="7825562" y="1854035"/>
            <a:ext cx="4097365" cy="33855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err="1">
                <a:latin typeface="Arial" panose="020B0604020202020204" pitchFamily="34" charset="0"/>
                <a:cs typeface="Arial" panose="020B0604020202020204" pitchFamily="34" charset="0"/>
              </a:rPr>
              <a:t>ResNet</a:t>
            </a:r>
            <a:r>
              <a:rPr lang="en-US" altLang="zh-CN" sz="1600" dirty="0">
                <a:latin typeface="Arial" panose="020B0604020202020204" pitchFamily="34" charset="0"/>
                <a:cs typeface="Arial" panose="020B0604020202020204" pitchFamily="34" charset="0"/>
              </a:rPr>
              <a:t>, FGSM, </a:t>
            </a:r>
            <a:r>
              <a:rPr lang="zh-CN" altLang="en-US" sz="1600" dirty="0">
                <a:latin typeface="Arial" panose="020B0604020202020204" pitchFamily="34" charset="0"/>
                <a:cs typeface="Arial" panose="020B0604020202020204" pitchFamily="34" charset="0"/>
              </a:rPr>
              <a:t>非目标攻击</a:t>
            </a:r>
            <a:endParaRPr lang="zh-CN" altLang="en-US" sz="1600" dirty="0">
              <a:latin typeface="Arial" panose="020B0604020202020204" pitchFamily="34" charset="0"/>
              <a:cs typeface="Arial" panose="020B0604020202020204" pitchFamily="34" charset="0"/>
            </a:endParaRPr>
          </a:p>
        </p:txBody>
      </p:sp>
      <p:sp>
        <p:nvSpPr>
          <p:cNvPr id="4" name="文本框 3"/>
          <p:cNvSpPr txBox="1"/>
          <p:nvPr/>
        </p:nvSpPr>
        <p:spPr>
          <a:xfrm>
            <a:off x="4506081" y="1023263"/>
            <a:ext cx="3915248"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精度</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干扰率性能曲线</a:t>
            </a:r>
            <a:endParaRPr lang="en-US" altLang="zh-CN" sz="2000" b="1" dirty="0">
              <a:latin typeface="黑体" panose="02010609060101010101" pitchFamily="49" charset="-122"/>
              <a:ea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研究方法一</a:t>
            </a:r>
            <a:endParaRPr lang="zh-CN" altLang="en-US" dirty="0"/>
          </a:p>
        </p:txBody>
      </p:sp>
      <p:sp>
        <p:nvSpPr>
          <p:cNvPr id="3" name="灯片编号占位符 2"/>
          <p:cNvSpPr>
            <a:spLocks noGrp="1"/>
          </p:cNvSpPr>
          <p:nvPr>
            <p:ph type="sldNum" sz="quarter" idx="10"/>
          </p:nvPr>
        </p:nvSpPr>
        <p:spPr/>
        <p:txBody>
          <a:bodyPr/>
          <a:lstStyle/>
          <a:p>
            <a:r>
              <a:rPr lang="en-US" altLang="zh-CN" dirty="0"/>
              <a:t>18</a:t>
            </a:r>
            <a:endParaRPr lang="zh-CN" altLang="en-US" dirty="0"/>
          </a:p>
        </p:txBody>
      </p:sp>
      <p:sp>
        <p:nvSpPr>
          <p:cNvPr id="6" name="文本框 5"/>
          <p:cNvSpPr txBox="1"/>
          <p:nvPr/>
        </p:nvSpPr>
        <p:spPr>
          <a:xfrm>
            <a:off x="614680" y="1023263"/>
            <a:ext cx="6642100"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性能分析</a:t>
            </a:r>
            <a:endParaRPr lang="en-US" altLang="zh-CN" sz="2000" b="1" dirty="0">
              <a:latin typeface="黑体" panose="02010609060101010101" pitchFamily="49" charset="-122"/>
              <a:ea typeface="黑体" panose="02010609060101010101" pitchFamily="49" charset="-122"/>
            </a:endParaRPr>
          </a:p>
        </p:txBody>
      </p:sp>
      <p:grpSp>
        <p:nvGrpSpPr>
          <p:cNvPr id="21" name="组合 20"/>
          <p:cNvGrpSpPr/>
          <p:nvPr/>
        </p:nvGrpSpPr>
        <p:grpSpPr>
          <a:xfrm>
            <a:off x="951617" y="1513187"/>
            <a:ext cx="10465746" cy="5079891"/>
            <a:chOff x="951617" y="1513187"/>
            <a:chExt cx="10465746" cy="5079891"/>
          </a:xfrm>
        </p:grpSpPr>
        <p:pic>
          <p:nvPicPr>
            <p:cNvPr id="4" name="图片 3"/>
            <p:cNvPicPr>
              <a:picLocks noChangeAspect="1"/>
            </p:cNvPicPr>
            <p:nvPr/>
          </p:nvPicPr>
          <p:blipFill>
            <a:blip r:embed="rId1"/>
            <a:srcRect/>
            <a:stretch>
              <a:fillRect/>
            </a:stretch>
          </p:blipFill>
          <p:spPr>
            <a:xfrm>
              <a:off x="951617" y="1513187"/>
              <a:ext cx="2460353" cy="1968282"/>
            </a:xfrm>
            <a:prstGeom prst="rect">
              <a:avLst/>
            </a:prstGeom>
          </p:spPr>
        </p:pic>
        <p:pic>
          <p:nvPicPr>
            <p:cNvPr id="5" name="图片 4"/>
            <p:cNvPicPr>
              <a:picLocks noChangeAspect="1"/>
            </p:cNvPicPr>
            <p:nvPr/>
          </p:nvPicPr>
          <p:blipFill>
            <a:blip r:embed="rId2"/>
            <a:srcRect/>
            <a:stretch>
              <a:fillRect/>
            </a:stretch>
          </p:blipFill>
          <p:spPr>
            <a:xfrm>
              <a:off x="3620082" y="1513187"/>
              <a:ext cx="2460352" cy="1968282"/>
            </a:xfrm>
            <a:prstGeom prst="rect">
              <a:avLst/>
            </a:prstGeom>
          </p:spPr>
        </p:pic>
        <p:pic>
          <p:nvPicPr>
            <p:cNvPr id="7" name="图片 6"/>
            <p:cNvPicPr>
              <a:picLocks noChangeAspect="1"/>
            </p:cNvPicPr>
            <p:nvPr/>
          </p:nvPicPr>
          <p:blipFill>
            <a:blip r:embed="rId3"/>
            <a:srcRect/>
            <a:stretch>
              <a:fillRect/>
            </a:stretch>
          </p:blipFill>
          <p:spPr>
            <a:xfrm>
              <a:off x="6288547" y="1513187"/>
              <a:ext cx="2460352" cy="1968282"/>
            </a:xfrm>
            <a:prstGeom prst="rect">
              <a:avLst/>
            </a:prstGeom>
          </p:spPr>
        </p:pic>
        <p:pic>
          <p:nvPicPr>
            <p:cNvPr id="8" name="图片 7"/>
            <p:cNvPicPr>
              <a:picLocks noChangeAspect="1"/>
            </p:cNvPicPr>
            <p:nvPr/>
          </p:nvPicPr>
          <p:blipFill>
            <a:blip r:embed="rId4"/>
            <a:srcRect/>
            <a:stretch>
              <a:fillRect/>
            </a:stretch>
          </p:blipFill>
          <p:spPr>
            <a:xfrm>
              <a:off x="8957011" y="1513187"/>
              <a:ext cx="2460352" cy="1968282"/>
            </a:xfrm>
            <a:prstGeom prst="rect">
              <a:avLst/>
            </a:prstGeom>
          </p:spPr>
        </p:pic>
        <p:pic>
          <p:nvPicPr>
            <p:cNvPr id="9" name="图片 8"/>
            <p:cNvPicPr>
              <a:picLocks noChangeAspect="1"/>
            </p:cNvPicPr>
            <p:nvPr/>
          </p:nvPicPr>
          <p:blipFill>
            <a:blip r:embed="rId5"/>
            <a:srcRect/>
            <a:stretch>
              <a:fillRect/>
            </a:stretch>
          </p:blipFill>
          <p:spPr>
            <a:xfrm>
              <a:off x="951617" y="4053133"/>
              <a:ext cx="2460352" cy="1968282"/>
            </a:xfrm>
            <a:prstGeom prst="rect">
              <a:avLst/>
            </a:prstGeom>
          </p:spPr>
        </p:pic>
        <p:pic>
          <p:nvPicPr>
            <p:cNvPr id="10" name="图片 9"/>
            <p:cNvPicPr>
              <a:picLocks noChangeAspect="1"/>
            </p:cNvPicPr>
            <p:nvPr/>
          </p:nvPicPr>
          <p:blipFill>
            <a:blip r:embed="rId6"/>
            <a:srcRect/>
            <a:stretch>
              <a:fillRect/>
            </a:stretch>
          </p:blipFill>
          <p:spPr>
            <a:xfrm>
              <a:off x="3620082" y="4053133"/>
              <a:ext cx="2460352" cy="1968282"/>
            </a:xfrm>
            <a:prstGeom prst="rect">
              <a:avLst/>
            </a:prstGeom>
          </p:spPr>
        </p:pic>
        <p:pic>
          <p:nvPicPr>
            <p:cNvPr id="11" name="图片 10"/>
            <p:cNvPicPr>
              <a:picLocks noChangeAspect="1"/>
            </p:cNvPicPr>
            <p:nvPr/>
          </p:nvPicPr>
          <p:blipFill>
            <a:blip r:embed="rId7"/>
            <a:srcRect/>
            <a:stretch>
              <a:fillRect/>
            </a:stretch>
          </p:blipFill>
          <p:spPr>
            <a:xfrm>
              <a:off x="6288547" y="4053133"/>
              <a:ext cx="2460352" cy="1968282"/>
            </a:xfrm>
            <a:prstGeom prst="rect">
              <a:avLst/>
            </a:prstGeom>
          </p:spPr>
        </p:pic>
        <p:pic>
          <p:nvPicPr>
            <p:cNvPr id="12" name="图片 11"/>
            <p:cNvPicPr>
              <a:picLocks noChangeAspect="1"/>
            </p:cNvPicPr>
            <p:nvPr/>
          </p:nvPicPr>
          <p:blipFill>
            <a:blip r:embed="rId8"/>
            <a:srcRect/>
            <a:stretch>
              <a:fillRect/>
            </a:stretch>
          </p:blipFill>
          <p:spPr>
            <a:xfrm>
              <a:off x="8957011" y="4053133"/>
              <a:ext cx="2460352" cy="1968282"/>
            </a:xfrm>
            <a:prstGeom prst="rect">
              <a:avLst/>
            </a:prstGeom>
          </p:spPr>
        </p:pic>
        <p:sp>
          <p:nvSpPr>
            <p:cNvPr id="13" name="文本框 24"/>
            <p:cNvSpPr txBox="1"/>
            <p:nvPr/>
          </p:nvSpPr>
          <p:spPr>
            <a:xfrm>
              <a:off x="1295752" y="3505691"/>
              <a:ext cx="1772081" cy="52322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err="1">
                  <a:latin typeface="Arial" panose="020B0604020202020204" pitchFamily="34" charset="0"/>
                  <a:cs typeface="Arial" panose="020B0604020202020204" pitchFamily="34" charset="0"/>
                </a:rPr>
                <a:t>ResNet</a:t>
              </a:r>
              <a:r>
                <a:rPr lang="en-US" altLang="zh-CN" sz="1400" dirty="0">
                  <a:latin typeface="Arial" panose="020B0604020202020204" pitchFamily="34" charset="0"/>
                  <a:cs typeface="Arial" panose="020B0604020202020204" pitchFamily="34" charset="0"/>
                </a:rPr>
                <a:t>, PGD-40</a:t>
              </a:r>
              <a:endParaRPr lang="en-US" altLang="zh-CN" sz="1400" dirty="0">
                <a:latin typeface="Arial" panose="020B0604020202020204" pitchFamily="34" charset="0"/>
                <a:cs typeface="Arial" panose="020B0604020202020204" pitchFamily="34" charset="0"/>
              </a:endParaRPr>
            </a:p>
            <a:p>
              <a:pPr algn="ctr"/>
              <a:r>
                <a:rPr lang="zh-CN" altLang="en-US" sz="1400" dirty="0">
                  <a:latin typeface="宋体" panose="02010600030101010101" pitchFamily="2" charset="-122"/>
                  <a:ea typeface="宋体" panose="02010600030101010101" pitchFamily="2" charset="-122"/>
                  <a:cs typeface="Arial" panose="020B0604020202020204" pitchFamily="34" charset="0"/>
                </a:rPr>
                <a:t>非目标攻击</a:t>
              </a:r>
              <a:endParaRPr lang="zh-CN" altLang="en-US" sz="1400" dirty="0">
                <a:latin typeface="宋体" panose="02010600030101010101" pitchFamily="2" charset="-122"/>
                <a:ea typeface="宋体" panose="02010600030101010101" pitchFamily="2" charset="-122"/>
                <a:cs typeface="Arial" panose="020B0604020202020204" pitchFamily="34" charset="0"/>
              </a:endParaRPr>
            </a:p>
          </p:txBody>
        </p:sp>
        <p:sp>
          <p:nvSpPr>
            <p:cNvPr id="14" name="文本框 25"/>
            <p:cNvSpPr txBox="1"/>
            <p:nvPr/>
          </p:nvSpPr>
          <p:spPr>
            <a:xfrm>
              <a:off x="3964217" y="3505691"/>
              <a:ext cx="1772081" cy="52322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err="1">
                  <a:latin typeface="Arial" panose="020B0604020202020204" pitchFamily="34" charset="0"/>
                  <a:cs typeface="Arial" panose="020B0604020202020204" pitchFamily="34" charset="0"/>
                </a:rPr>
                <a:t>ResNet</a:t>
              </a:r>
              <a:r>
                <a:rPr lang="en-US" altLang="zh-CN" sz="1400" dirty="0">
                  <a:latin typeface="Arial" panose="020B0604020202020204" pitchFamily="34" charset="0"/>
                  <a:cs typeface="Arial" panose="020B0604020202020204" pitchFamily="34" charset="0"/>
                </a:rPr>
                <a:t>, PGD-40</a:t>
              </a:r>
              <a:endParaRPr lang="en-US" altLang="zh-CN" sz="1400" dirty="0">
                <a:latin typeface="Arial" panose="020B0604020202020204" pitchFamily="34" charset="0"/>
                <a:cs typeface="Arial" panose="020B0604020202020204" pitchFamily="34" charset="0"/>
              </a:endParaRPr>
            </a:p>
            <a:p>
              <a:pPr algn="ctr"/>
              <a:r>
                <a:rPr lang="zh-CN" altLang="en-US" sz="1400" dirty="0">
                  <a:latin typeface="宋体" panose="02010600030101010101" pitchFamily="2" charset="-122"/>
                  <a:ea typeface="宋体" panose="02010600030101010101" pitchFamily="2" charset="-122"/>
                  <a:cs typeface="Arial" panose="020B0604020202020204" pitchFamily="34" charset="0"/>
                </a:rPr>
                <a:t>目标攻击</a:t>
              </a:r>
              <a:endParaRPr lang="zh-CN" altLang="en-US" sz="1400" dirty="0">
                <a:latin typeface="Arial" panose="020B0604020202020204" pitchFamily="34" charset="0"/>
                <a:cs typeface="Arial" panose="020B0604020202020204" pitchFamily="34" charset="0"/>
              </a:endParaRPr>
            </a:p>
          </p:txBody>
        </p:sp>
        <p:sp>
          <p:nvSpPr>
            <p:cNvPr id="15" name="文本框 26"/>
            <p:cNvSpPr txBox="1"/>
            <p:nvPr/>
          </p:nvSpPr>
          <p:spPr>
            <a:xfrm>
              <a:off x="6632682" y="3505691"/>
              <a:ext cx="1772081" cy="52322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err="1">
                  <a:latin typeface="Arial" panose="020B0604020202020204" pitchFamily="34" charset="0"/>
                  <a:cs typeface="Arial" panose="020B0604020202020204" pitchFamily="34" charset="0"/>
                </a:rPr>
                <a:t>ResNet</a:t>
              </a:r>
              <a:r>
                <a:rPr lang="en-US" altLang="zh-CN" sz="1400" dirty="0">
                  <a:latin typeface="Arial" panose="020B0604020202020204" pitchFamily="34" charset="0"/>
                  <a:cs typeface="Arial" panose="020B0604020202020204" pitchFamily="34" charset="0"/>
                </a:rPr>
                <a:t>, FGSM</a:t>
              </a:r>
              <a:endParaRPr lang="en-US" altLang="zh-CN" sz="1400" dirty="0">
                <a:latin typeface="Arial" panose="020B0604020202020204" pitchFamily="34" charset="0"/>
                <a:cs typeface="Arial" panose="020B0604020202020204" pitchFamily="34" charset="0"/>
              </a:endParaRPr>
            </a:p>
            <a:p>
              <a:pPr algn="ctr"/>
              <a:r>
                <a:rPr lang="zh-CN" altLang="en-US" sz="1400" dirty="0">
                  <a:latin typeface="宋体" panose="02010600030101010101" pitchFamily="2" charset="-122"/>
                  <a:ea typeface="宋体" panose="02010600030101010101" pitchFamily="2" charset="-122"/>
                  <a:cs typeface="Arial" panose="020B0604020202020204" pitchFamily="34" charset="0"/>
                </a:rPr>
                <a:t>非目标攻击</a:t>
              </a:r>
              <a:endParaRPr lang="zh-CN" altLang="en-US" sz="1400" dirty="0">
                <a:latin typeface="Arial" panose="020B0604020202020204" pitchFamily="34" charset="0"/>
                <a:cs typeface="Arial" panose="020B0604020202020204" pitchFamily="34" charset="0"/>
              </a:endParaRPr>
            </a:p>
          </p:txBody>
        </p:sp>
        <p:sp>
          <p:nvSpPr>
            <p:cNvPr id="16" name="文本框 27"/>
            <p:cNvSpPr txBox="1"/>
            <p:nvPr/>
          </p:nvSpPr>
          <p:spPr>
            <a:xfrm>
              <a:off x="9301147" y="3505691"/>
              <a:ext cx="1772081" cy="52322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err="1">
                  <a:latin typeface="Arial" panose="020B0604020202020204" pitchFamily="34" charset="0"/>
                  <a:cs typeface="Arial" panose="020B0604020202020204" pitchFamily="34" charset="0"/>
                </a:rPr>
                <a:t>ResNet</a:t>
              </a:r>
              <a:r>
                <a:rPr lang="en-US" altLang="zh-CN" sz="1400" dirty="0">
                  <a:latin typeface="Arial" panose="020B0604020202020204" pitchFamily="34" charset="0"/>
                  <a:cs typeface="Arial" panose="020B0604020202020204" pitchFamily="34" charset="0"/>
                </a:rPr>
                <a:t>, FGSM</a:t>
              </a:r>
              <a:endParaRPr lang="en-US" altLang="zh-CN" sz="1400" dirty="0">
                <a:latin typeface="Arial" panose="020B0604020202020204" pitchFamily="34" charset="0"/>
                <a:cs typeface="Arial" panose="020B0604020202020204" pitchFamily="34" charset="0"/>
              </a:endParaRPr>
            </a:p>
            <a:p>
              <a:pPr algn="ctr"/>
              <a:r>
                <a:rPr lang="zh-CN" altLang="en-US" sz="1400" dirty="0">
                  <a:latin typeface="宋体" panose="02010600030101010101" pitchFamily="2" charset="-122"/>
                  <a:ea typeface="宋体" panose="02010600030101010101" pitchFamily="2" charset="-122"/>
                  <a:cs typeface="Arial" panose="020B0604020202020204" pitchFamily="34" charset="0"/>
                </a:rPr>
                <a:t>目标攻击</a:t>
              </a:r>
              <a:endParaRPr lang="zh-CN" altLang="en-US" sz="1400" dirty="0">
                <a:latin typeface="Arial" panose="020B0604020202020204" pitchFamily="34" charset="0"/>
                <a:cs typeface="Arial" panose="020B0604020202020204" pitchFamily="34" charset="0"/>
              </a:endParaRPr>
            </a:p>
          </p:txBody>
        </p:sp>
        <p:sp>
          <p:nvSpPr>
            <p:cNvPr id="17" name="文本框 28"/>
            <p:cNvSpPr txBox="1"/>
            <p:nvPr/>
          </p:nvSpPr>
          <p:spPr>
            <a:xfrm>
              <a:off x="1295752" y="6069858"/>
              <a:ext cx="1772081" cy="52322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atin typeface="Arial" panose="020B0604020202020204" pitchFamily="34" charset="0"/>
                  <a:cs typeface="Arial" panose="020B0604020202020204" pitchFamily="34" charset="0"/>
                </a:rPr>
                <a:t>LSTM, PGD-40</a:t>
              </a:r>
              <a:endParaRPr lang="en-US" altLang="zh-CN" sz="1400" dirty="0">
                <a:latin typeface="Arial" panose="020B0604020202020204" pitchFamily="34" charset="0"/>
                <a:cs typeface="Arial" panose="020B0604020202020204" pitchFamily="34" charset="0"/>
              </a:endParaRPr>
            </a:p>
            <a:p>
              <a:pPr algn="ctr"/>
              <a:r>
                <a:rPr lang="zh-CN" altLang="en-US" sz="1400" dirty="0">
                  <a:latin typeface="宋体" panose="02010600030101010101" pitchFamily="2" charset="-122"/>
                  <a:ea typeface="宋体" panose="02010600030101010101" pitchFamily="2" charset="-122"/>
                  <a:cs typeface="Arial" panose="020B0604020202020204" pitchFamily="34" charset="0"/>
                </a:rPr>
                <a:t>非目标攻击</a:t>
              </a:r>
              <a:endParaRPr lang="zh-CN" altLang="en-US" sz="1400" dirty="0">
                <a:latin typeface="Arial" panose="020B0604020202020204" pitchFamily="34" charset="0"/>
                <a:cs typeface="Arial" panose="020B0604020202020204" pitchFamily="34" charset="0"/>
              </a:endParaRPr>
            </a:p>
          </p:txBody>
        </p:sp>
        <p:sp>
          <p:nvSpPr>
            <p:cNvPr id="18" name="文本框 29"/>
            <p:cNvSpPr txBox="1"/>
            <p:nvPr/>
          </p:nvSpPr>
          <p:spPr>
            <a:xfrm>
              <a:off x="3964217" y="6069858"/>
              <a:ext cx="1772081" cy="52322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atin typeface="Arial" panose="020B0604020202020204" pitchFamily="34" charset="0"/>
                  <a:cs typeface="Arial" panose="020B0604020202020204" pitchFamily="34" charset="0"/>
                </a:rPr>
                <a:t>LSTM, PGD-40</a:t>
              </a:r>
              <a:endParaRPr lang="en-US" altLang="zh-CN" sz="1400" dirty="0">
                <a:latin typeface="Arial" panose="020B0604020202020204" pitchFamily="34" charset="0"/>
                <a:cs typeface="Arial" panose="020B0604020202020204" pitchFamily="34" charset="0"/>
              </a:endParaRPr>
            </a:p>
            <a:p>
              <a:pPr algn="ctr"/>
              <a:r>
                <a:rPr lang="zh-CN" altLang="en-US" sz="1400" dirty="0">
                  <a:latin typeface="宋体" panose="02010600030101010101" pitchFamily="2" charset="-122"/>
                  <a:ea typeface="宋体" panose="02010600030101010101" pitchFamily="2" charset="-122"/>
                  <a:cs typeface="Arial" panose="020B0604020202020204" pitchFamily="34" charset="0"/>
                </a:rPr>
                <a:t>目标攻击</a:t>
              </a:r>
              <a:endParaRPr lang="zh-CN" altLang="en-US" sz="1400" dirty="0">
                <a:latin typeface="Arial" panose="020B0604020202020204" pitchFamily="34" charset="0"/>
                <a:cs typeface="Arial" panose="020B0604020202020204" pitchFamily="34" charset="0"/>
              </a:endParaRPr>
            </a:p>
          </p:txBody>
        </p:sp>
        <p:sp>
          <p:nvSpPr>
            <p:cNvPr id="19" name="文本框 30"/>
            <p:cNvSpPr txBox="1"/>
            <p:nvPr/>
          </p:nvSpPr>
          <p:spPr>
            <a:xfrm>
              <a:off x="6632682" y="6069858"/>
              <a:ext cx="1772081" cy="52322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atin typeface="Arial" panose="020B0604020202020204" pitchFamily="34" charset="0"/>
                  <a:cs typeface="Arial" panose="020B0604020202020204" pitchFamily="34" charset="0"/>
                </a:rPr>
                <a:t>LSTM, FGSM</a:t>
              </a:r>
              <a:endParaRPr lang="en-US" altLang="zh-CN" sz="1400" dirty="0">
                <a:latin typeface="Arial" panose="020B0604020202020204" pitchFamily="34" charset="0"/>
                <a:cs typeface="Arial" panose="020B0604020202020204" pitchFamily="34" charset="0"/>
              </a:endParaRPr>
            </a:p>
            <a:p>
              <a:pPr algn="ctr"/>
              <a:r>
                <a:rPr lang="zh-CN" altLang="en-US" sz="1400" dirty="0">
                  <a:latin typeface="宋体" panose="02010600030101010101" pitchFamily="2" charset="-122"/>
                  <a:ea typeface="宋体" panose="02010600030101010101" pitchFamily="2" charset="-122"/>
                  <a:cs typeface="Arial" panose="020B0604020202020204" pitchFamily="34" charset="0"/>
                </a:rPr>
                <a:t>非目标攻击</a:t>
              </a:r>
              <a:endParaRPr lang="zh-CN" altLang="en-US" sz="1400" dirty="0">
                <a:latin typeface="Arial" panose="020B0604020202020204" pitchFamily="34" charset="0"/>
                <a:cs typeface="Arial" panose="020B0604020202020204" pitchFamily="34" charset="0"/>
              </a:endParaRPr>
            </a:p>
          </p:txBody>
        </p:sp>
        <p:sp>
          <p:nvSpPr>
            <p:cNvPr id="20" name="文本框 31"/>
            <p:cNvSpPr txBox="1"/>
            <p:nvPr/>
          </p:nvSpPr>
          <p:spPr>
            <a:xfrm>
              <a:off x="9301147" y="6069858"/>
              <a:ext cx="1772081" cy="52322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atin typeface="Arial" panose="020B0604020202020204" pitchFamily="34" charset="0"/>
                  <a:cs typeface="Arial" panose="020B0604020202020204" pitchFamily="34" charset="0"/>
                </a:rPr>
                <a:t>LSTM, FGSM</a:t>
              </a:r>
              <a:endParaRPr lang="en-US" altLang="zh-CN" sz="1400" dirty="0">
                <a:latin typeface="Arial" panose="020B0604020202020204" pitchFamily="34" charset="0"/>
                <a:cs typeface="Arial" panose="020B0604020202020204" pitchFamily="34" charset="0"/>
              </a:endParaRPr>
            </a:p>
            <a:p>
              <a:pPr algn="ctr"/>
              <a:r>
                <a:rPr lang="zh-CN" altLang="en-US" sz="1400" dirty="0">
                  <a:latin typeface="宋体" panose="02010600030101010101" pitchFamily="2" charset="-122"/>
                  <a:ea typeface="宋体" panose="02010600030101010101" pitchFamily="2" charset="-122"/>
                  <a:cs typeface="Arial" panose="020B0604020202020204" pitchFamily="34" charset="0"/>
                </a:rPr>
                <a:t>目标攻击</a:t>
              </a:r>
              <a:endParaRPr lang="zh-CN" altLang="en-US" sz="1400" dirty="0">
                <a:latin typeface="Arial" panose="020B0604020202020204" pitchFamily="34" charset="0"/>
                <a:cs typeface="Arial" panose="020B0604020202020204" pitchFamily="34" charset="0"/>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研究方法二</a:t>
            </a:r>
            <a:endParaRPr lang="zh-CN" altLang="en-US" dirty="0"/>
          </a:p>
        </p:txBody>
      </p:sp>
      <p:sp>
        <p:nvSpPr>
          <p:cNvPr id="3" name="灯片编号占位符 2"/>
          <p:cNvSpPr>
            <a:spLocks noGrp="1"/>
          </p:cNvSpPr>
          <p:nvPr>
            <p:ph type="sldNum" sz="quarter" idx="10"/>
          </p:nvPr>
        </p:nvSpPr>
        <p:spPr/>
        <p:txBody>
          <a:bodyPr/>
          <a:lstStyle/>
          <a:p>
            <a:r>
              <a:rPr lang="en-US" altLang="zh-CN" dirty="0"/>
              <a:t>19</a:t>
            </a:r>
            <a:endParaRPr lang="zh-CN" altLang="en-US" dirty="0"/>
          </a:p>
        </p:txBody>
      </p:sp>
      <p:sp>
        <p:nvSpPr>
          <p:cNvPr id="6" name="文本框 5"/>
          <p:cNvSpPr txBox="1"/>
          <p:nvPr/>
        </p:nvSpPr>
        <p:spPr>
          <a:xfrm>
            <a:off x="614680" y="1023263"/>
            <a:ext cx="7386320"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从噪声采样出发 </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利用噪声统计特性的噪声解耦</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重构框架</a:t>
            </a:r>
            <a:endParaRPr lang="en-US" altLang="zh-CN" sz="2000" b="1" dirty="0">
              <a:latin typeface="黑体" panose="02010609060101010101" pitchFamily="49" charset="-122"/>
              <a:ea typeface="黑体" panose="02010609060101010101" pitchFamily="49" charset="-122"/>
            </a:endParaRPr>
          </a:p>
        </p:txBody>
      </p:sp>
      <p:sp>
        <p:nvSpPr>
          <p:cNvPr id="9" name="矩形: 圆角 8"/>
          <p:cNvSpPr/>
          <p:nvPr/>
        </p:nvSpPr>
        <p:spPr>
          <a:xfrm>
            <a:off x="1317679" y="2163170"/>
            <a:ext cx="1258227" cy="637011"/>
          </a:xfrm>
          <a:prstGeom prst="roundRect">
            <a:avLst>
              <a:gd name="adj" fmla="val 4574"/>
            </a:avLst>
          </a:prstGeom>
          <a:solidFill>
            <a:schemeClr val="accent1">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b="1" dirty="0">
                <a:solidFill>
                  <a:schemeClr val="bg2">
                    <a:lumMod val="25000"/>
                  </a:schemeClr>
                </a:solidFill>
                <a:latin typeface="Times New Roman" panose="02020603050405020304" pitchFamily="18" charset="0"/>
                <a:cs typeface="Times New Roman" panose="02020603050405020304" pitchFamily="18" charset="0"/>
              </a:rPr>
              <a:t>RFF</a:t>
            </a:r>
            <a:endParaRPr lang="en-US" altLang="zh-CN" sz="1400" b="1" dirty="0">
              <a:solidFill>
                <a:schemeClr val="bg2">
                  <a:lumMod val="25000"/>
                </a:schemeClr>
              </a:solidFill>
              <a:latin typeface="Times New Roman" panose="02020603050405020304" pitchFamily="18" charset="0"/>
              <a:cs typeface="Times New Roman" panose="02020603050405020304" pitchFamily="18" charset="0"/>
            </a:endParaRPr>
          </a:p>
          <a:p>
            <a:pPr algn="ctr"/>
            <a:r>
              <a:rPr lang="en-US" altLang="zh-CN" sz="1400" b="1" dirty="0">
                <a:solidFill>
                  <a:schemeClr val="bg2">
                    <a:lumMod val="25000"/>
                  </a:schemeClr>
                </a:solidFill>
                <a:latin typeface="Times New Roman" panose="02020603050405020304" pitchFamily="18" charset="0"/>
                <a:cs typeface="Times New Roman" panose="02020603050405020304" pitchFamily="18" charset="0"/>
              </a:rPr>
              <a:t>Encoder</a:t>
            </a:r>
            <a:endParaRPr lang="zh-CN" altLang="en-US" sz="1400"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74" name="矩形: 圆角 73"/>
          <p:cNvSpPr/>
          <p:nvPr/>
        </p:nvSpPr>
        <p:spPr>
          <a:xfrm>
            <a:off x="1317679" y="2921713"/>
            <a:ext cx="1258227" cy="637011"/>
          </a:xfrm>
          <a:prstGeom prst="roundRect">
            <a:avLst>
              <a:gd name="adj" fmla="val 4574"/>
            </a:avLst>
          </a:prstGeom>
          <a:solidFill>
            <a:schemeClr val="accent4">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b="1" dirty="0">
                <a:solidFill>
                  <a:schemeClr val="bg2">
                    <a:lumMod val="25000"/>
                  </a:schemeClr>
                </a:solidFill>
                <a:latin typeface="Times New Roman" panose="02020603050405020304" pitchFamily="18" charset="0"/>
                <a:cs typeface="Times New Roman" panose="02020603050405020304" pitchFamily="18" charset="0"/>
              </a:rPr>
              <a:t>Noise</a:t>
            </a:r>
            <a:endParaRPr lang="en-US" altLang="zh-CN" sz="1400" b="1" dirty="0">
              <a:solidFill>
                <a:schemeClr val="bg2">
                  <a:lumMod val="25000"/>
                </a:schemeClr>
              </a:solidFill>
              <a:latin typeface="Times New Roman" panose="02020603050405020304" pitchFamily="18" charset="0"/>
              <a:cs typeface="Times New Roman" panose="02020603050405020304" pitchFamily="18" charset="0"/>
            </a:endParaRPr>
          </a:p>
          <a:p>
            <a:pPr algn="ctr"/>
            <a:r>
              <a:rPr lang="en-US" altLang="zh-CN" sz="1400" b="1" dirty="0">
                <a:solidFill>
                  <a:schemeClr val="bg2">
                    <a:lumMod val="25000"/>
                  </a:schemeClr>
                </a:solidFill>
                <a:latin typeface="Times New Roman" panose="02020603050405020304" pitchFamily="18" charset="0"/>
                <a:cs typeface="Times New Roman" panose="02020603050405020304" pitchFamily="18" charset="0"/>
              </a:rPr>
              <a:t>Encoder</a:t>
            </a:r>
            <a:endParaRPr lang="zh-CN" altLang="en-US" sz="1400" b="1"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76" name="直接箭头连接符 75"/>
          <p:cNvCxnSpPr>
            <a:endCxn id="74" idx="1"/>
          </p:cNvCxnSpPr>
          <p:nvPr/>
        </p:nvCxnSpPr>
        <p:spPr>
          <a:xfrm>
            <a:off x="997050" y="2962815"/>
            <a:ext cx="320629" cy="277404"/>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对象 6"/>
          <p:cNvPicPr/>
          <p:nvPr/>
        </p:nvPicPr>
        <p:blipFill>
          <a:blip r:embed="rId1"/>
          <a:stretch>
            <a:fillRect/>
          </a:stretch>
        </p:blipFill>
        <p:spPr>
          <a:xfrm>
            <a:off x="804783" y="2696928"/>
            <a:ext cx="165376" cy="304851"/>
          </a:xfrm>
          <a:prstGeom prst="rect">
            <a:avLst/>
          </a:prstGeom>
        </p:spPr>
      </p:pic>
      <p:cxnSp>
        <p:nvCxnSpPr>
          <p:cNvPr id="83" name="直接箭头连接符 82"/>
          <p:cNvCxnSpPr>
            <a:stCxn id="74" idx="3"/>
          </p:cNvCxnSpPr>
          <p:nvPr/>
        </p:nvCxnSpPr>
        <p:spPr>
          <a:xfrm>
            <a:off x="2575906" y="3240219"/>
            <a:ext cx="266030"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6" name="表格 85"/>
          <p:cNvGraphicFramePr>
            <a:graphicFrameLocks noGrp="1"/>
          </p:cNvGraphicFramePr>
          <p:nvPr/>
        </p:nvGraphicFramePr>
        <p:xfrm>
          <a:off x="2847566" y="1825604"/>
          <a:ext cx="192695" cy="2048760"/>
        </p:xfrm>
        <a:graphic>
          <a:graphicData uri="http://schemas.openxmlformats.org/drawingml/2006/table">
            <a:tbl>
              <a:tblPr firstRow="1" bandRow="1">
                <a:tableStyleId>{5C22544A-7EE6-4342-B048-85BDC9FD1C3A}</a:tableStyleId>
              </a:tblPr>
              <a:tblGrid>
                <a:gridCol w="192695"/>
              </a:tblGrid>
              <a:tr h="204876">
                <a:tc>
                  <a:txBody>
                    <a:bodyPr/>
                    <a:lstStyle/>
                    <a:p>
                      <a:endParaRPr lang="zh-CN" altLang="en-US" sz="1000" dirty="0"/>
                    </a:p>
                  </a:txBody>
                  <a:tcPr marL="50518" marR="50518" marT="25259" marB="25259">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40000"/>
                        <a:lumOff val="60000"/>
                      </a:schemeClr>
                    </a:solidFill>
                  </a:tcPr>
                </a:tc>
              </a:tr>
              <a:tr h="204876">
                <a:tc>
                  <a:txBody>
                    <a:bodyPr/>
                    <a:lstStyle/>
                    <a:p>
                      <a:endParaRPr lang="zh-CN" altLang="en-US" sz="1000"/>
                    </a:p>
                  </a:txBody>
                  <a:tcPr marL="50518" marR="50518" marT="25259" marB="25259">
                    <a:lnL w="12700" cmpd="sng">
                      <a:noFill/>
                    </a:lnL>
                    <a:lnR w="12700" cmpd="sng">
                      <a:noFill/>
                    </a:lnR>
                    <a:lnT w="38100" cmpd="sng">
                      <a:noFill/>
                    </a:lnT>
                    <a:lnB w="12700" cmpd="sng">
                      <a:noFill/>
                    </a:lnB>
                    <a:lnTlToBr w="12700" cmpd="sng">
                      <a:noFill/>
                      <a:prstDash val="solid"/>
                    </a:lnTlToBr>
                    <a:lnBlToTr w="12700" cmpd="sng">
                      <a:noFill/>
                      <a:prstDash val="solid"/>
                    </a:lnBlToTr>
                  </a:tcPr>
                </a:tc>
              </a:tr>
              <a:tr h="204876">
                <a:tc>
                  <a:txBody>
                    <a:bodyPr/>
                    <a:lstStyle/>
                    <a:p>
                      <a:endParaRPr lang="zh-CN" altLang="en-US" sz="1000" dirty="0"/>
                    </a:p>
                  </a:txBody>
                  <a:tcPr marL="50518" marR="50518" marT="25259" marB="25259">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204876">
                <a:tc>
                  <a:txBody>
                    <a:bodyPr/>
                    <a:lstStyle/>
                    <a:p>
                      <a:endParaRPr lang="zh-CN" altLang="en-US" sz="1000"/>
                    </a:p>
                  </a:txBody>
                  <a:tcPr marL="50518" marR="50518" marT="25259" marB="25259">
                    <a:lnL w="12700" cmpd="sng">
                      <a:noFill/>
                    </a:lnL>
                    <a:lnR w="12700" cmpd="sng">
                      <a:noFill/>
                    </a:lnR>
                    <a:lnT w="12700" cmpd="sng">
                      <a:noFill/>
                    </a:lnT>
                    <a:lnB w="12700" cmpd="sng">
                      <a:noFill/>
                    </a:lnB>
                    <a:lnTlToBr w="12700" cmpd="sng">
                      <a:noFill/>
                      <a:prstDash val="solid"/>
                    </a:lnTlToBr>
                    <a:lnBlToTr w="12700" cmpd="sng">
                      <a:noFill/>
                      <a:prstDash val="solid"/>
                    </a:lnBlToTr>
                  </a:tcPr>
                </a:tc>
              </a:tr>
              <a:tr h="204876">
                <a:tc>
                  <a:txBody>
                    <a:bodyPr/>
                    <a:lstStyle/>
                    <a:p>
                      <a:endParaRPr lang="zh-CN" altLang="en-US" sz="1000" dirty="0"/>
                    </a:p>
                  </a:txBody>
                  <a:tcPr marL="50518" marR="50518" marT="25259" marB="25259">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40000"/>
                        <a:lumOff val="60000"/>
                      </a:schemeClr>
                    </a:solidFill>
                  </a:tcPr>
                </a:tc>
              </a:tr>
              <a:tr h="204876">
                <a:tc>
                  <a:txBody>
                    <a:bodyPr/>
                    <a:lstStyle/>
                    <a:p>
                      <a:endParaRPr lang="zh-CN" altLang="en-US" sz="1000" dirty="0"/>
                    </a:p>
                  </a:txBody>
                  <a:tcPr marL="50518" marR="50518" marT="25259" marB="25259">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r h="204876">
                <a:tc>
                  <a:txBody>
                    <a:bodyPr/>
                    <a:lstStyle/>
                    <a:p>
                      <a:endParaRPr lang="zh-CN" altLang="en-US" sz="1000" dirty="0"/>
                    </a:p>
                  </a:txBody>
                  <a:tcPr marL="50518" marR="50518" marT="25259" marB="25259">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40000"/>
                        <a:lumOff val="60000"/>
                      </a:schemeClr>
                    </a:solidFill>
                  </a:tcPr>
                </a:tc>
              </a:tr>
              <a:tr h="204876">
                <a:tc>
                  <a:txBody>
                    <a:bodyPr/>
                    <a:lstStyle/>
                    <a:p>
                      <a:endParaRPr lang="zh-CN" altLang="en-US" sz="1000" dirty="0"/>
                    </a:p>
                  </a:txBody>
                  <a:tcPr marL="50518" marR="50518" marT="25259" marB="25259">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r h="204876">
                <a:tc>
                  <a:txBody>
                    <a:bodyPr/>
                    <a:lstStyle/>
                    <a:p>
                      <a:endParaRPr lang="zh-CN" altLang="en-US" sz="1000" dirty="0"/>
                    </a:p>
                  </a:txBody>
                  <a:tcPr marL="50518" marR="50518" marT="25259" marB="25259">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40000"/>
                        <a:lumOff val="60000"/>
                      </a:schemeClr>
                    </a:solidFill>
                  </a:tcPr>
                </a:tc>
              </a:tr>
              <a:tr h="204876">
                <a:tc>
                  <a:txBody>
                    <a:bodyPr/>
                    <a:lstStyle/>
                    <a:p>
                      <a:endParaRPr lang="zh-CN" altLang="en-US" sz="1000" dirty="0"/>
                    </a:p>
                  </a:txBody>
                  <a:tcPr marL="50518" marR="50518" marT="25259" marB="25259">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tr>
            </a:tbl>
          </a:graphicData>
        </a:graphic>
      </p:graphicFrame>
      <p:sp>
        <p:nvSpPr>
          <p:cNvPr id="89" name="文本框 76"/>
          <p:cNvSpPr txBox="1"/>
          <p:nvPr/>
        </p:nvSpPr>
        <p:spPr>
          <a:xfrm>
            <a:off x="2025440" y="1732181"/>
            <a:ext cx="870573" cy="2308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900" dirty="0">
                <a:latin typeface="Times New Roman" panose="02020603050405020304" pitchFamily="18" charset="0"/>
                <a:cs typeface="Times New Roman" panose="02020603050405020304" pitchFamily="18" charset="0"/>
              </a:rPr>
              <a:t>RFF Prototype</a:t>
            </a:r>
            <a:endParaRPr lang="zh-CN" altLang="en-US" sz="900" dirty="0">
              <a:latin typeface="Times New Roman" panose="02020603050405020304" pitchFamily="18" charset="0"/>
              <a:cs typeface="Times New Roman" panose="02020603050405020304" pitchFamily="18" charset="0"/>
            </a:endParaRPr>
          </a:p>
        </p:txBody>
      </p:sp>
      <p:sp>
        <p:nvSpPr>
          <p:cNvPr id="90" name="文本框 76"/>
          <p:cNvSpPr txBox="1"/>
          <p:nvPr/>
        </p:nvSpPr>
        <p:spPr>
          <a:xfrm>
            <a:off x="2105438" y="3663635"/>
            <a:ext cx="827606" cy="2308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900" dirty="0">
                <a:latin typeface="Times New Roman" panose="02020603050405020304" pitchFamily="18" charset="0"/>
                <a:cs typeface="Times New Roman" panose="02020603050405020304" pitchFamily="18" charset="0"/>
              </a:rPr>
              <a:t>Noise vector</a:t>
            </a:r>
            <a:endParaRPr lang="zh-CN" altLang="en-US" sz="900" dirty="0">
              <a:latin typeface="Times New Roman" panose="02020603050405020304" pitchFamily="18" charset="0"/>
              <a:cs typeface="Times New Roman" panose="02020603050405020304" pitchFamily="18" charset="0"/>
            </a:endParaRPr>
          </a:p>
        </p:txBody>
      </p:sp>
      <p:cxnSp>
        <p:nvCxnSpPr>
          <p:cNvPr id="93" name="直接箭头连接符 92"/>
          <p:cNvCxnSpPr/>
          <p:nvPr/>
        </p:nvCxnSpPr>
        <p:spPr>
          <a:xfrm flipV="1">
            <a:off x="3045891" y="2481675"/>
            <a:ext cx="266030" cy="1"/>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flipV="1">
            <a:off x="3040261" y="3240217"/>
            <a:ext cx="266030" cy="1"/>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矩形: 圆角 94"/>
          <p:cNvSpPr/>
          <p:nvPr/>
        </p:nvSpPr>
        <p:spPr>
          <a:xfrm>
            <a:off x="3320517" y="2163170"/>
            <a:ext cx="978433" cy="1395553"/>
          </a:xfrm>
          <a:prstGeom prst="roundRect">
            <a:avLst>
              <a:gd name="adj" fmla="val 4574"/>
            </a:avLst>
          </a:prstGeom>
          <a:solidFill>
            <a:schemeClr val="accent6">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b="1" dirty="0">
                <a:solidFill>
                  <a:schemeClr val="bg2">
                    <a:lumMod val="25000"/>
                  </a:schemeClr>
                </a:solidFill>
                <a:latin typeface="Times New Roman" panose="02020603050405020304" pitchFamily="18" charset="0"/>
                <a:cs typeface="Times New Roman" panose="02020603050405020304" pitchFamily="18" charset="0"/>
              </a:rPr>
              <a:t>Decoder</a:t>
            </a:r>
            <a:endParaRPr lang="zh-CN" altLang="en-US" sz="1400" b="1"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96" name="直接箭头连接符 95"/>
          <p:cNvCxnSpPr>
            <a:stCxn id="95" idx="3"/>
          </p:cNvCxnSpPr>
          <p:nvPr/>
        </p:nvCxnSpPr>
        <p:spPr>
          <a:xfrm>
            <a:off x="4298950" y="2860947"/>
            <a:ext cx="280256"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9" name="对象 98"/>
          <p:cNvGraphicFramePr>
            <a:graphicFrameLocks noChangeAspect="1"/>
          </p:cNvGraphicFramePr>
          <p:nvPr/>
        </p:nvGraphicFramePr>
        <p:xfrm>
          <a:off x="4631749" y="2687908"/>
          <a:ext cx="198438" cy="346075"/>
        </p:xfrm>
        <a:graphic>
          <a:graphicData uri="http://schemas.openxmlformats.org/presentationml/2006/ole">
            <mc:AlternateContent xmlns:mc="http://schemas.openxmlformats.org/markup-compatibility/2006">
              <mc:Choice xmlns:v="urn:schemas-microsoft-com:vml" Requires="v">
                <p:oleObj spid="_x0000_s4" name="AxMath" r:id="rId2" imgW="914400" imgH="914400" progId="Equation.AxMath">
                  <p:embed/>
                </p:oleObj>
              </mc:Choice>
              <mc:Fallback>
                <p:oleObj name="AxMath" r:id="rId2" imgW="914400" imgH="914400" progId="Equation.AxMath">
                  <p:embed/>
                  <p:pic>
                    <p:nvPicPr>
                      <p:cNvPr id="0" name="图片 3"/>
                      <p:cNvPicPr/>
                      <p:nvPr/>
                    </p:nvPicPr>
                    <p:blipFill>
                      <a:blip r:embed="rId3"/>
                      <a:stretch>
                        <a:fillRect/>
                      </a:stretch>
                    </p:blipFill>
                    <p:spPr>
                      <a:xfrm>
                        <a:off x="4631749" y="2687908"/>
                        <a:ext cx="198438" cy="346075"/>
                      </a:xfrm>
                      <a:prstGeom prst="rect">
                        <a:avLst/>
                      </a:prstGeom>
                    </p:spPr>
                  </p:pic>
                </p:oleObj>
              </mc:Fallback>
            </mc:AlternateContent>
          </a:graphicData>
        </a:graphic>
      </p:graphicFrame>
      <p:cxnSp>
        <p:nvCxnSpPr>
          <p:cNvPr id="103" name="直接连接符 102"/>
          <p:cNvCxnSpPr/>
          <p:nvPr/>
        </p:nvCxnSpPr>
        <p:spPr>
          <a:xfrm>
            <a:off x="3145293" y="2507167"/>
            <a:ext cx="0" cy="1387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p:nvPr/>
        </p:nvCxnSpPr>
        <p:spPr>
          <a:xfrm>
            <a:off x="3145293" y="3894467"/>
            <a:ext cx="212250"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矩形: 圆角 107"/>
          <p:cNvSpPr/>
          <p:nvPr/>
        </p:nvSpPr>
        <p:spPr>
          <a:xfrm>
            <a:off x="3357543" y="3729822"/>
            <a:ext cx="978433" cy="304428"/>
          </a:xfrm>
          <a:prstGeom prst="roundRect">
            <a:avLst>
              <a:gd name="adj" fmla="val 4574"/>
            </a:avLst>
          </a:prstGeom>
          <a:solidFill>
            <a:schemeClr val="accent2">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b="1" dirty="0">
                <a:solidFill>
                  <a:schemeClr val="bg2">
                    <a:lumMod val="25000"/>
                  </a:schemeClr>
                </a:solidFill>
                <a:latin typeface="Times New Roman" panose="02020603050405020304" pitchFamily="18" charset="0"/>
                <a:cs typeface="Times New Roman" panose="02020603050405020304" pitchFamily="18" charset="0"/>
              </a:rPr>
              <a:t>Discriminator</a:t>
            </a:r>
            <a:endParaRPr lang="zh-CN" altLang="en-US" sz="1000" b="1"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110" name="直接箭头连接符 109"/>
          <p:cNvCxnSpPr/>
          <p:nvPr/>
        </p:nvCxnSpPr>
        <p:spPr>
          <a:xfrm>
            <a:off x="4332953" y="3882036"/>
            <a:ext cx="212250"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1" name="对象 110"/>
          <p:cNvGraphicFramePr>
            <a:graphicFrameLocks noChangeAspect="1"/>
          </p:cNvGraphicFramePr>
          <p:nvPr/>
        </p:nvGraphicFramePr>
        <p:xfrm>
          <a:off x="4579206" y="3760070"/>
          <a:ext cx="460788" cy="268793"/>
        </p:xfrm>
        <a:graphic>
          <a:graphicData uri="http://schemas.openxmlformats.org/presentationml/2006/ole">
            <mc:AlternateContent xmlns:mc="http://schemas.openxmlformats.org/markup-compatibility/2006">
              <mc:Choice xmlns:v="urn:schemas-microsoft-com:vml" Requires="v">
                <p:oleObj spid="_x0000_s5" name="AxMath" r:id="rId4" imgW="914400" imgH="914400" progId="Equation.AxMath">
                  <p:embed/>
                </p:oleObj>
              </mc:Choice>
              <mc:Fallback>
                <p:oleObj name="AxMath" r:id="rId4" imgW="914400" imgH="914400" progId="Equation.AxMath">
                  <p:embed/>
                  <p:pic>
                    <p:nvPicPr>
                      <p:cNvPr id="0" name="图片 4"/>
                      <p:cNvPicPr/>
                      <p:nvPr/>
                    </p:nvPicPr>
                    <p:blipFill>
                      <a:blip r:embed="rId5"/>
                      <a:stretch>
                        <a:fillRect/>
                      </a:stretch>
                    </p:blipFill>
                    <p:spPr>
                      <a:xfrm>
                        <a:off x="4579206" y="3760070"/>
                        <a:ext cx="460788" cy="268793"/>
                      </a:xfrm>
                      <a:prstGeom prst="rect">
                        <a:avLst/>
                      </a:prstGeom>
                    </p:spPr>
                  </p:pic>
                </p:oleObj>
              </mc:Fallback>
            </mc:AlternateContent>
          </a:graphicData>
        </a:graphic>
      </p:graphicFrame>
      <p:cxnSp>
        <p:nvCxnSpPr>
          <p:cNvPr id="114" name="直接箭头连接符 113"/>
          <p:cNvCxnSpPr>
            <a:endCxn id="9" idx="1"/>
          </p:cNvCxnSpPr>
          <p:nvPr/>
        </p:nvCxnSpPr>
        <p:spPr>
          <a:xfrm flipV="1">
            <a:off x="990965" y="2481676"/>
            <a:ext cx="326714" cy="26112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9" idx="3"/>
          </p:cNvCxnSpPr>
          <p:nvPr/>
        </p:nvCxnSpPr>
        <p:spPr>
          <a:xfrm>
            <a:off x="2575906" y="2481676"/>
            <a:ext cx="263064"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1" name="图片 120"/>
          <p:cNvPicPr>
            <a:picLocks noChangeAspect="1"/>
          </p:cNvPicPr>
          <p:nvPr/>
        </p:nvPicPr>
        <p:blipFill>
          <a:blip r:embed="rId6"/>
          <a:stretch>
            <a:fillRect/>
          </a:stretch>
        </p:blipFill>
        <p:spPr>
          <a:xfrm>
            <a:off x="637317" y="1544937"/>
            <a:ext cx="4805888" cy="2730302"/>
          </a:xfrm>
          <a:prstGeom prst="rect">
            <a:avLst/>
          </a:prstGeom>
        </p:spPr>
      </p:pic>
      <p:sp>
        <p:nvSpPr>
          <p:cNvPr id="122" name="文本框 121"/>
          <p:cNvSpPr txBox="1"/>
          <p:nvPr/>
        </p:nvSpPr>
        <p:spPr>
          <a:xfrm>
            <a:off x="253037" y="4297779"/>
            <a:ext cx="4186041" cy="369332"/>
          </a:xfrm>
          <a:prstGeom prst="rect">
            <a:avLst/>
          </a:prstGeom>
          <a:noFill/>
        </p:spPr>
        <p:txBody>
          <a:bodyPr wrap="square">
            <a:spAutoFit/>
          </a:bodyPr>
          <a:lstStyle/>
          <a:p>
            <a:pPr algn="ctr"/>
            <a:r>
              <a:rPr lang="zh-CN" altLang="en-US" b="1" dirty="0">
                <a:latin typeface="宋体" panose="02010600030101010101" pitchFamily="2" charset="-122"/>
                <a:ea typeface="宋体" panose="02010600030101010101" pitchFamily="2" charset="-122"/>
              </a:rPr>
              <a:t>将对抗鲁棒要求转为信道鲁棒要求</a:t>
            </a:r>
            <a:endParaRPr lang="zh-CN" altLang="en-US" dirty="0"/>
          </a:p>
        </p:txBody>
      </p:sp>
      <p:sp>
        <p:nvSpPr>
          <p:cNvPr id="123" name="文本框 122"/>
          <p:cNvSpPr txBox="1"/>
          <p:nvPr/>
        </p:nvSpPr>
        <p:spPr>
          <a:xfrm>
            <a:off x="658351" y="4653008"/>
            <a:ext cx="5186134" cy="168937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在对抗样本基础上叠加高斯白噪声，掩盖局部高频对抗干扰</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通过分离噪声与射频指纹的特征空间，实现不同噪声环境下的鲁棒射频指纹识别</a:t>
            </a:r>
            <a:endParaRPr lang="en-US" altLang="zh-CN" dirty="0">
              <a:latin typeface="宋体" panose="02010600030101010101" pitchFamily="2" charset="-122"/>
              <a:ea typeface="宋体" panose="02010600030101010101" pitchFamily="2" charset="-122"/>
            </a:endParaRPr>
          </a:p>
        </p:txBody>
      </p:sp>
      <p:sp>
        <p:nvSpPr>
          <p:cNvPr id="124" name="文本框 123"/>
          <p:cNvSpPr txBox="1"/>
          <p:nvPr/>
        </p:nvSpPr>
        <p:spPr>
          <a:xfrm>
            <a:off x="5980519" y="1547515"/>
            <a:ext cx="4186041"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随机平滑 </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(Randomized Smoothing)</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6" name="文本框 125"/>
          <p:cNvSpPr txBox="1"/>
          <p:nvPr/>
        </p:nvSpPr>
        <p:spPr>
          <a:xfrm>
            <a:off x="6181543" y="1916847"/>
            <a:ext cx="5186134" cy="168937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对任意输入样本分类前，首先添加大量固定分布的高斯噪声形成样本簇</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模型对所有提供的样本进行分类，并最终选择决策票数最高的预测结果</a:t>
            </a:r>
            <a:endParaRPr lang="en-US" altLang="zh-CN" dirty="0">
              <a:latin typeface="宋体" panose="02010600030101010101" pitchFamily="2" charset="-122"/>
              <a:ea typeface="宋体" panose="02010600030101010101" pitchFamily="2" charset="-122"/>
            </a:endParaRPr>
          </a:p>
        </p:txBody>
      </p:sp>
      <p:grpSp>
        <p:nvGrpSpPr>
          <p:cNvPr id="130" name="组合 129"/>
          <p:cNvGrpSpPr/>
          <p:nvPr/>
        </p:nvGrpSpPr>
        <p:grpSpPr>
          <a:xfrm>
            <a:off x="7080999" y="3663635"/>
            <a:ext cx="4380002" cy="372543"/>
            <a:chOff x="6580009" y="3729822"/>
            <a:chExt cx="4380002" cy="372543"/>
          </a:xfrm>
        </p:grpSpPr>
        <p:sp>
          <p:nvSpPr>
            <p:cNvPr id="128" name="文本框 127"/>
            <p:cNvSpPr txBox="1"/>
            <p:nvPr/>
          </p:nvSpPr>
          <p:spPr>
            <a:xfrm>
              <a:off x="6580009" y="3729822"/>
              <a:ext cx="4380002" cy="369332"/>
            </a:xfrm>
            <a:prstGeom prst="rect">
              <a:avLst/>
            </a:prstGeom>
            <a:noFill/>
          </p:spPr>
          <p:txBody>
            <a:bodyPr wrap="square">
              <a:spAutoFit/>
            </a:bodyPr>
            <a:lstStyle/>
            <a:p>
              <a:r>
                <a:rPr lang="zh-CN" altLang="en-US" b="1" u="sng" dirty="0">
                  <a:latin typeface="宋体" panose="02010600030101010101" pitchFamily="2" charset="-122"/>
                  <a:ea typeface="宋体" panose="02010600030101010101" pitchFamily="2" charset="-122"/>
                </a:rPr>
                <a:t>提供数学上严格的  鲁棒性保证</a:t>
              </a:r>
              <a:endParaRPr lang="zh-CN" altLang="en-US" b="1" u="sng" dirty="0"/>
            </a:p>
          </p:txBody>
        </p:sp>
        <p:graphicFrame>
          <p:nvGraphicFramePr>
            <p:cNvPr id="129" name="对象 128"/>
            <p:cNvGraphicFramePr>
              <a:graphicFrameLocks noChangeAspect="1"/>
            </p:cNvGraphicFramePr>
            <p:nvPr/>
          </p:nvGraphicFramePr>
          <p:xfrm>
            <a:off x="8547653" y="3759465"/>
            <a:ext cx="190500" cy="342900"/>
          </p:xfrm>
          <a:graphic>
            <a:graphicData uri="http://schemas.openxmlformats.org/presentationml/2006/ole">
              <mc:AlternateContent xmlns:mc="http://schemas.openxmlformats.org/markup-compatibility/2006">
                <mc:Choice xmlns:v="urn:schemas-microsoft-com:vml" Requires="v">
                  <p:oleObj spid="_x0000_s7" name="AxMath" r:id="rId7" imgW="914400" imgH="914400" progId="Equation.AxMath">
                    <p:embed/>
                  </p:oleObj>
                </mc:Choice>
                <mc:Fallback>
                  <p:oleObj name="AxMath" r:id="rId7" imgW="914400" imgH="914400" progId="Equation.AxMath">
                    <p:embed/>
                    <p:pic>
                      <p:nvPicPr>
                        <p:cNvPr id="0" name="图片 6"/>
                        <p:cNvPicPr/>
                        <p:nvPr/>
                      </p:nvPicPr>
                      <p:blipFill>
                        <a:blip r:embed="rId8"/>
                        <a:stretch>
                          <a:fillRect/>
                        </a:stretch>
                      </p:blipFill>
                      <p:spPr>
                        <a:xfrm>
                          <a:off x="8547653" y="3759465"/>
                          <a:ext cx="190500" cy="342900"/>
                        </a:xfrm>
                        <a:prstGeom prst="rect">
                          <a:avLst/>
                        </a:prstGeom>
                      </p:spPr>
                    </p:pic>
                  </p:oleObj>
                </mc:Fallback>
              </mc:AlternateContent>
            </a:graphicData>
          </a:graphic>
        </p:graphicFrame>
      </p:grpSp>
      <p:grpSp>
        <p:nvGrpSpPr>
          <p:cNvPr id="133" name="组合 132"/>
          <p:cNvGrpSpPr/>
          <p:nvPr/>
        </p:nvGrpSpPr>
        <p:grpSpPr>
          <a:xfrm>
            <a:off x="6433195" y="4297779"/>
            <a:ext cx="5230895" cy="1587504"/>
            <a:chOff x="6302754" y="4411487"/>
            <a:chExt cx="5230895" cy="1587504"/>
          </a:xfrm>
        </p:grpSpPr>
        <p:sp>
          <p:nvSpPr>
            <p:cNvPr id="131" name="文本框 130"/>
            <p:cNvSpPr txBox="1"/>
            <p:nvPr/>
          </p:nvSpPr>
          <p:spPr>
            <a:xfrm>
              <a:off x="6347515" y="4477892"/>
              <a:ext cx="5186134" cy="1454694"/>
            </a:xfrm>
            <a:prstGeom prst="rect">
              <a:avLst/>
            </a:prstGeom>
            <a:noFill/>
          </p:spPr>
          <p:txBody>
            <a:bodyPr wrap="square">
              <a:spAutoFit/>
            </a:bodyPr>
            <a:lstStyle/>
            <a:p>
              <a:pPr marL="285750" indent="-285750">
                <a:lnSpc>
                  <a:spcPct val="120000"/>
                </a:lnSpc>
                <a:spcAft>
                  <a:spcPts val="600"/>
                </a:spcAft>
                <a:buFont typeface="Arial" panose="020B0604020202020204" pitchFamily="34" charset="0"/>
                <a:buChar char="•"/>
              </a:pPr>
              <a:r>
                <a:rPr lang="zh-CN" altLang="en-US" dirty="0">
                  <a:latin typeface="宋体" panose="02010600030101010101" pitchFamily="2" charset="-122"/>
                  <a:ea typeface="宋体" panose="02010600030101010101" pitchFamily="2" charset="-122"/>
                </a:rPr>
                <a:t>在噪声未知的情况下，根据梯度信息构建的白盒对抗干扰更容易失效</a:t>
              </a:r>
              <a:endParaRPr lang="en-US" altLang="zh-CN" dirty="0">
                <a:latin typeface="宋体" panose="02010600030101010101" pitchFamily="2" charset="-122"/>
                <a:ea typeface="宋体" panose="02010600030101010101" pitchFamily="2" charset="-122"/>
              </a:endParaRPr>
            </a:p>
            <a:p>
              <a:pPr marL="285750" indent="-285750">
                <a:lnSpc>
                  <a:spcPct val="12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神经网络模型更容易学习到混合高斯噪声的鲁棒性特征</a:t>
              </a:r>
              <a:endParaRPr lang="en-US" altLang="zh-CN" dirty="0">
                <a:latin typeface="宋体" panose="02010600030101010101" pitchFamily="2" charset="-122"/>
                <a:ea typeface="宋体" panose="02010600030101010101" pitchFamily="2" charset="-122"/>
              </a:endParaRPr>
            </a:p>
          </p:txBody>
        </p:sp>
        <p:sp>
          <p:nvSpPr>
            <p:cNvPr id="132" name="矩形 131"/>
            <p:cNvSpPr/>
            <p:nvPr/>
          </p:nvSpPr>
          <p:spPr>
            <a:xfrm>
              <a:off x="6302754" y="4411487"/>
              <a:ext cx="5113486" cy="1587504"/>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1">
            <a:alphaModFix amt="5000"/>
          </a:blip>
          <a:stretch>
            <a:fillRect/>
          </a:stretch>
        </p:blipFill>
        <p:spPr>
          <a:xfrm>
            <a:off x="5788681" y="729128"/>
            <a:ext cx="7542908" cy="7576884"/>
          </a:xfrm>
          <a:prstGeom prst="rect">
            <a:avLst/>
          </a:prstGeom>
        </p:spPr>
      </p:pic>
      <p:sp>
        <p:nvSpPr>
          <p:cNvPr id="16" name="标题 15"/>
          <p:cNvSpPr>
            <a:spLocks noGrp="1"/>
          </p:cNvSpPr>
          <p:nvPr>
            <p:ph type="title"/>
          </p:nvPr>
        </p:nvSpPr>
        <p:spPr>
          <a:xfrm>
            <a:off x="642389" y="196273"/>
            <a:ext cx="2461029" cy="730249"/>
          </a:xfrm>
        </p:spPr>
        <p:txBody>
          <a:bodyPr>
            <a:normAutofit/>
          </a:bodyPr>
          <a:lstStyle/>
          <a:p>
            <a:r>
              <a:rPr lang="zh-CN" altLang="en-US" dirty="0"/>
              <a:t>汇报提纲</a:t>
            </a:r>
            <a:endParaRPr lang="zh-CN" altLang="en-US" dirty="0"/>
          </a:p>
        </p:txBody>
      </p:sp>
      <p:grpSp>
        <p:nvGrpSpPr>
          <p:cNvPr id="21" name="组合 20"/>
          <p:cNvGrpSpPr/>
          <p:nvPr/>
        </p:nvGrpSpPr>
        <p:grpSpPr>
          <a:xfrm>
            <a:off x="3892128" y="2349810"/>
            <a:ext cx="5315372" cy="2725662"/>
            <a:chOff x="-2765213" y="2403971"/>
            <a:chExt cx="5315372" cy="2725662"/>
          </a:xfrm>
        </p:grpSpPr>
        <p:grpSp>
          <p:nvGrpSpPr>
            <p:cNvPr id="22" name="组合 21"/>
            <p:cNvGrpSpPr/>
            <p:nvPr/>
          </p:nvGrpSpPr>
          <p:grpSpPr>
            <a:xfrm>
              <a:off x="-2765213" y="2403971"/>
              <a:ext cx="4407743" cy="553998"/>
              <a:chOff x="-2765213" y="2403971"/>
              <a:chExt cx="4407743" cy="553998"/>
            </a:xfrm>
          </p:grpSpPr>
          <p:sp>
            <p:nvSpPr>
              <p:cNvPr id="35" name="菱形 34"/>
              <p:cNvSpPr/>
              <p:nvPr/>
            </p:nvSpPr>
            <p:spPr>
              <a:xfrm>
                <a:off x="-2765213" y="2423583"/>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2057403" y="2403971"/>
                <a:ext cx="3699933" cy="553998"/>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研究背景</a:t>
                </a:r>
                <a:endParaRPr lang="zh-CN" altLang="en-US" sz="3000" b="1" dirty="0">
                  <a:solidFill>
                    <a:srgbClr val="C00000"/>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2765213" y="3089759"/>
              <a:ext cx="4868414" cy="633956"/>
              <a:chOff x="-2765213" y="3009325"/>
              <a:chExt cx="4868414" cy="633956"/>
            </a:xfrm>
          </p:grpSpPr>
          <p:sp>
            <p:nvSpPr>
              <p:cNvPr id="33" name="菱形 32"/>
              <p:cNvSpPr/>
              <p:nvPr/>
            </p:nvSpPr>
            <p:spPr>
              <a:xfrm>
                <a:off x="-2765213" y="3067037"/>
                <a:ext cx="514774" cy="514774"/>
              </a:xfrm>
              <a:prstGeom prst="diamond">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2057403" y="3009325"/>
                <a:ext cx="4160604" cy="633956"/>
              </a:xfrm>
              <a:prstGeom prst="rect">
                <a:avLst/>
              </a:prstGeom>
              <a:noFill/>
            </p:spPr>
            <p:txBody>
              <a:bodyPr wrap="square" rtlCol="0">
                <a:spAutoFit/>
              </a:bodyPr>
              <a:lstStyle/>
              <a:p>
                <a:pPr>
                  <a:lnSpc>
                    <a:spcPct val="130000"/>
                  </a:lnSpc>
                </a:pPr>
                <a:r>
                  <a:rPr lang="zh-CN" altLang="en-US" sz="30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rPr>
                  <a:t>研究方法一（去噪框架）</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4" name="组合 23"/>
            <p:cNvGrpSpPr/>
            <p:nvPr/>
          </p:nvGrpSpPr>
          <p:grpSpPr>
            <a:xfrm>
              <a:off x="-2765213" y="3851747"/>
              <a:ext cx="5315372" cy="553998"/>
              <a:chOff x="-2765213" y="3690879"/>
              <a:chExt cx="5315372" cy="553998"/>
            </a:xfrm>
          </p:grpSpPr>
          <p:sp>
            <p:nvSpPr>
              <p:cNvPr id="31" name="菱形 30"/>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057403" y="3690879"/>
                <a:ext cx="4607562"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研究方法二（对抗性解耦）</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2765213" y="4575635"/>
              <a:ext cx="4868414" cy="553998"/>
              <a:chOff x="-2765213" y="4334333"/>
              <a:chExt cx="4868414" cy="553998"/>
            </a:xfrm>
          </p:grpSpPr>
          <p:sp>
            <p:nvSpPr>
              <p:cNvPr id="29" name="菱形 28"/>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057403" y="4334333"/>
                <a:ext cx="4160604"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工作扩展（可证明防御）</a:t>
                </a:r>
                <a:endParaRPr lang="zh-CN" altLang="en-US" sz="3000" b="1" dirty="0">
                  <a:solidFill>
                    <a:schemeClr val="accent1">
                      <a:lumMod val="50000"/>
                    </a:schemeClr>
                  </a:solidFill>
                  <a:latin typeface="微软雅黑" panose="020B0503020204020204" pitchFamily="34" charset="-122"/>
                  <a:ea typeface="微软雅黑" panose="020B0503020204020204" pitchFamily="34" charset="-122"/>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研究方法二</a:t>
            </a:r>
            <a:endParaRPr lang="zh-CN" altLang="en-US" dirty="0"/>
          </a:p>
        </p:txBody>
      </p:sp>
      <p:sp>
        <p:nvSpPr>
          <p:cNvPr id="3" name="灯片编号占位符 2"/>
          <p:cNvSpPr>
            <a:spLocks noGrp="1"/>
          </p:cNvSpPr>
          <p:nvPr>
            <p:ph type="sldNum" sz="quarter" idx="10"/>
          </p:nvPr>
        </p:nvSpPr>
        <p:spPr/>
        <p:txBody>
          <a:bodyPr/>
          <a:lstStyle/>
          <a:p>
            <a:r>
              <a:rPr lang="en-US" altLang="zh-CN" dirty="0"/>
              <a:t>20</a:t>
            </a:r>
            <a:endParaRPr lang="en-US" altLang="zh-CN" dirty="0"/>
          </a:p>
        </p:txBody>
      </p:sp>
      <p:sp>
        <p:nvSpPr>
          <p:cNvPr id="6" name="文本框 5"/>
          <p:cNvSpPr txBox="1"/>
          <p:nvPr/>
        </p:nvSpPr>
        <p:spPr>
          <a:xfrm>
            <a:off x="614680" y="1023263"/>
            <a:ext cx="6642100"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噪声解耦编解码器网络架构</a:t>
            </a:r>
            <a:endParaRPr lang="en-US" altLang="zh-CN" sz="2000" b="1" dirty="0">
              <a:latin typeface="黑体" panose="02010609060101010101" pitchFamily="49" charset="-122"/>
              <a:ea typeface="黑体" panose="02010609060101010101" pitchFamily="49" charset="-122"/>
            </a:endParaRPr>
          </a:p>
        </p:txBody>
      </p:sp>
      <p:sp>
        <p:nvSpPr>
          <p:cNvPr id="304" name="弧形 303"/>
          <p:cNvSpPr/>
          <p:nvPr/>
        </p:nvSpPr>
        <p:spPr>
          <a:xfrm rot="20010112" flipH="1">
            <a:off x="317751" y="2771843"/>
            <a:ext cx="2225239" cy="2225239"/>
          </a:xfrm>
          <a:prstGeom prst="arc">
            <a:avLst>
              <a:gd name="adj1" fmla="val 16200000"/>
              <a:gd name="adj2" fmla="val 2157920"/>
            </a:avLst>
          </a:prstGeom>
          <a:ln>
            <a:tailEnd type="stealth"/>
          </a:ln>
        </p:spPr>
        <p:style>
          <a:lnRef idx="1">
            <a:schemeClr val="dk1"/>
          </a:lnRef>
          <a:fillRef idx="0">
            <a:schemeClr val="dk1"/>
          </a:fillRef>
          <a:effectRef idx="0">
            <a:schemeClr val="dk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nvGrpSpPr>
          <p:cNvPr id="342" name="组合 341"/>
          <p:cNvGrpSpPr/>
          <p:nvPr/>
        </p:nvGrpSpPr>
        <p:grpSpPr>
          <a:xfrm>
            <a:off x="579751" y="1518158"/>
            <a:ext cx="4004680" cy="4508002"/>
            <a:chOff x="579751" y="1518158"/>
            <a:chExt cx="4004680" cy="4508002"/>
          </a:xfrm>
        </p:grpSpPr>
        <p:sp>
          <p:nvSpPr>
            <p:cNvPr id="170" name="矩形: 圆角 169"/>
            <p:cNvSpPr/>
            <p:nvPr/>
          </p:nvSpPr>
          <p:spPr>
            <a:xfrm>
              <a:off x="1902146" y="1881883"/>
              <a:ext cx="1427909" cy="581073"/>
            </a:xfrm>
            <a:prstGeom prst="roundRect">
              <a:avLst>
                <a:gd name="adj" fmla="val 8667"/>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Conv 7×7 (1, 64)</a:t>
              </a:r>
              <a:endParaRPr lang="en-US" altLang="zh-CN" sz="1200" b="1" dirty="0">
                <a:solidFill>
                  <a:schemeClr val="bg2">
                    <a:lumMod val="25000"/>
                  </a:schemeClr>
                </a:solidFill>
                <a:latin typeface="Times New Roman" panose="02020603050405020304" pitchFamily="18" charset="0"/>
                <a:cs typeface="Times New Roman" panose="02020603050405020304" pitchFamily="18" charset="0"/>
              </a:endParaRPr>
            </a:p>
            <a:p>
              <a:pPr algn="ctr"/>
              <a:r>
                <a:rPr lang="en-US" altLang="zh-CN" sz="1000" dirty="0">
                  <a:solidFill>
                    <a:schemeClr val="bg2">
                      <a:lumMod val="25000"/>
                    </a:schemeClr>
                  </a:solidFill>
                  <a:latin typeface="Times New Roman" panose="02020603050405020304" pitchFamily="18" charset="0"/>
                  <a:cs typeface="Times New Roman" panose="02020603050405020304" pitchFamily="18" charset="0"/>
                </a:rPr>
                <a:t>stride=2, padding=3</a:t>
              </a:r>
              <a:endParaRPr lang="en-US" altLang="zh-CN" sz="1000" dirty="0">
                <a:solidFill>
                  <a:schemeClr val="bg2">
                    <a:lumMod val="25000"/>
                  </a:schemeClr>
                </a:solidFill>
                <a:latin typeface="Times New Roman" panose="02020603050405020304" pitchFamily="18" charset="0"/>
                <a:cs typeface="Times New Roman" panose="02020603050405020304" pitchFamily="18" charset="0"/>
              </a:endParaRPr>
            </a:p>
            <a:p>
              <a:pPr algn="ctr">
                <a:spcBef>
                  <a:spcPts val="300"/>
                </a:spcBef>
                <a:spcAft>
                  <a:spcPts val="600"/>
                </a:spcAft>
              </a:pPr>
              <a:r>
                <a:rPr lang="en-US" altLang="zh-CN" sz="800" dirty="0" err="1">
                  <a:solidFill>
                    <a:schemeClr val="bg2">
                      <a:lumMod val="25000"/>
                    </a:schemeClr>
                  </a:solidFill>
                  <a:latin typeface="Times New Roman" panose="02020603050405020304" pitchFamily="18" charset="0"/>
                  <a:cs typeface="Times New Roman" panose="02020603050405020304" pitchFamily="18" charset="0"/>
                </a:rPr>
                <a:t>BatchNorm</a:t>
              </a:r>
              <a:r>
                <a:rPr lang="en-US" altLang="zh-CN" sz="800" dirty="0">
                  <a:solidFill>
                    <a:schemeClr val="bg2">
                      <a:lumMod val="25000"/>
                    </a:schemeClr>
                  </a:solidFill>
                  <a:latin typeface="Times New Roman" panose="02020603050405020304" pitchFamily="18" charset="0"/>
                  <a:cs typeface="Times New Roman" panose="02020603050405020304" pitchFamily="18" charset="0"/>
                </a:rPr>
                <a:t> + </a:t>
              </a:r>
              <a:r>
                <a:rPr lang="en-US" altLang="zh-CN" sz="800" dirty="0" err="1">
                  <a:solidFill>
                    <a:schemeClr val="bg2">
                      <a:lumMod val="25000"/>
                    </a:schemeClr>
                  </a:solidFill>
                  <a:latin typeface="Times New Roman" panose="02020603050405020304" pitchFamily="18" charset="0"/>
                  <a:cs typeface="Times New Roman" panose="02020603050405020304" pitchFamily="18" charset="0"/>
                </a:rPr>
                <a:t>ReLU</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1" name="矩形: 圆角 170"/>
            <p:cNvSpPr/>
            <p:nvPr/>
          </p:nvSpPr>
          <p:spPr>
            <a:xfrm>
              <a:off x="1899144" y="2664154"/>
              <a:ext cx="1430912" cy="411406"/>
            </a:xfrm>
            <a:prstGeom prst="roundRect">
              <a:avLst>
                <a:gd name="adj" fmla="val 8667"/>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MaxPool</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3×3</a:t>
              </a:r>
              <a:endParaRPr lang="en-US" altLang="zh-CN" sz="1200" b="1" dirty="0">
                <a:solidFill>
                  <a:schemeClr val="bg2">
                    <a:lumMod val="25000"/>
                  </a:schemeClr>
                </a:solidFill>
                <a:latin typeface="Times New Roman" panose="02020603050405020304" pitchFamily="18" charset="0"/>
                <a:cs typeface="Times New Roman" panose="02020603050405020304" pitchFamily="18" charset="0"/>
              </a:endParaRPr>
            </a:p>
            <a:p>
              <a:pPr algn="ctr"/>
              <a:r>
                <a:rPr lang="en-US" altLang="zh-CN" sz="1000" dirty="0">
                  <a:solidFill>
                    <a:schemeClr val="bg2">
                      <a:lumMod val="25000"/>
                    </a:schemeClr>
                  </a:solidFill>
                  <a:latin typeface="Times New Roman" panose="02020603050405020304" pitchFamily="18" charset="0"/>
                  <a:cs typeface="Times New Roman" panose="02020603050405020304" pitchFamily="18" charset="0"/>
                </a:rPr>
                <a:t>stride=2, padding=1</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172" name="直接箭头连接符 171"/>
            <p:cNvCxnSpPr>
              <a:stCxn id="170" idx="2"/>
              <a:endCxn id="171" idx="0"/>
            </p:cNvCxnSpPr>
            <p:nvPr/>
          </p:nvCxnSpPr>
          <p:spPr>
            <a:xfrm flipH="1">
              <a:off x="2614601" y="2462956"/>
              <a:ext cx="1501" cy="201198"/>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173" name="矩形: 圆角 172"/>
            <p:cNvSpPr/>
            <p:nvPr/>
          </p:nvSpPr>
          <p:spPr>
            <a:xfrm>
              <a:off x="969741" y="3361412"/>
              <a:ext cx="1430913" cy="249997"/>
            </a:xfrm>
            <a:prstGeom prst="roundRect">
              <a:avLst>
                <a:gd name="adj" fmla="val 866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ResBlock</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(64, 64)</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4" name="矩形: 圆角 173"/>
            <p:cNvSpPr/>
            <p:nvPr/>
          </p:nvSpPr>
          <p:spPr>
            <a:xfrm>
              <a:off x="969741" y="3752452"/>
              <a:ext cx="1430913" cy="249997"/>
            </a:xfrm>
            <a:prstGeom prst="roundRect">
              <a:avLst>
                <a:gd name="adj" fmla="val 866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ResBlock</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(64, 128)</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8" name="矩形: 圆角 177"/>
            <p:cNvSpPr/>
            <p:nvPr/>
          </p:nvSpPr>
          <p:spPr>
            <a:xfrm>
              <a:off x="2847702" y="3361412"/>
              <a:ext cx="1430913" cy="249997"/>
            </a:xfrm>
            <a:prstGeom prst="roundRect">
              <a:avLst>
                <a:gd name="adj" fmla="val 866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ResBlock</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(64, 64)</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9" name="矩形: 圆角 178"/>
            <p:cNvSpPr/>
            <p:nvPr/>
          </p:nvSpPr>
          <p:spPr>
            <a:xfrm>
              <a:off x="2847702" y="3752452"/>
              <a:ext cx="1430913" cy="249997"/>
            </a:xfrm>
            <a:prstGeom prst="roundRect">
              <a:avLst>
                <a:gd name="adj" fmla="val 866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ResBlock</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(64, 64)</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grpSp>
          <p:nvGrpSpPr>
            <p:cNvPr id="232" name="组合 231"/>
            <p:cNvGrpSpPr/>
            <p:nvPr/>
          </p:nvGrpSpPr>
          <p:grpSpPr>
            <a:xfrm>
              <a:off x="1685197" y="3075560"/>
              <a:ext cx="1877962" cy="285852"/>
              <a:chOff x="7707826" y="2563703"/>
              <a:chExt cx="1877962" cy="285852"/>
            </a:xfrm>
          </p:grpSpPr>
          <p:cxnSp>
            <p:nvCxnSpPr>
              <p:cNvPr id="182" name="直接连接符 181"/>
              <p:cNvCxnSpPr/>
              <p:nvPr/>
            </p:nvCxnSpPr>
            <p:spPr>
              <a:xfrm flipH="1">
                <a:off x="7707826" y="2715641"/>
                <a:ext cx="1877961" cy="0"/>
              </a:xfrm>
              <a:prstGeom prst="line">
                <a:avLst/>
              </a:prstGeom>
            </p:spPr>
            <p:style>
              <a:lnRef idx="1">
                <a:schemeClr val="dk1"/>
              </a:lnRef>
              <a:fillRef idx="0">
                <a:schemeClr val="dk1"/>
              </a:fillRef>
              <a:effectRef idx="0">
                <a:schemeClr val="dk1"/>
              </a:effectRef>
              <a:fontRef idx="minor">
                <a:schemeClr val="tx1"/>
              </a:fontRef>
            </p:style>
          </p:cxnSp>
          <p:cxnSp>
            <p:nvCxnSpPr>
              <p:cNvPr id="185" name="直接箭头连接符 184"/>
              <p:cNvCxnSpPr>
                <a:endCxn id="173" idx="0"/>
              </p:cNvCxnSpPr>
              <p:nvPr/>
            </p:nvCxnSpPr>
            <p:spPr>
              <a:xfrm>
                <a:off x="7707827" y="2715641"/>
                <a:ext cx="0" cy="133914"/>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189" name="直接连接符 188"/>
              <p:cNvCxnSpPr>
                <a:endCxn id="171" idx="2"/>
              </p:cNvCxnSpPr>
              <p:nvPr/>
            </p:nvCxnSpPr>
            <p:spPr>
              <a:xfrm flipV="1">
                <a:off x="8637229" y="2563703"/>
                <a:ext cx="0" cy="149382"/>
              </a:xfrm>
              <a:prstGeom prst="line">
                <a:avLst/>
              </a:prstGeom>
            </p:spPr>
            <p:style>
              <a:lnRef idx="1">
                <a:schemeClr val="dk1"/>
              </a:lnRef>
              <a:fillRef idx="0">
                <a:schemeClr val="dk1"/>
              </a:fillRef>
              <a:effectRef idx="0">
                <a:schemeClr val="dk1"/>
              </a:effectRef>
              <a:fontRef idx="minor">
                <a:schemeClr val="tx1"/>
              </a:fontRef>
            </p:style>
          </p:cxnSp>
          <p:cxnSp>
            <p:nvCxnSpPr>
              <p:cNvPr id="192" name="直接箭头连接符 191"/>
              <p:cNvCxnSpPr>
                <a:endCxn id="178" idx="0"/>
              </p:cNvCxnSpPr>
              <p:nvPr/>
            </p:nvCxnSpPr>
            <p:spPr>
              <a:xfrm>
                <a:off x="9585788" y="2715641"/>
                <a:ext cx="0" cy="133914"/>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grpSp>
        <p:cxnSp>
          <p:nvCxnSpPr>
            <p:cNvPr id="197" name="直接箭头连接符 196"/>
            <p:cNvCxnSpPr>
              <a:stCxn id="173" idx="2"/>
              <a:endCxn id="174" idx="0"/>
            </p:cNvCxnSpPr>
            <p:nvPr/>
          </p:nvCxnSpPr>
          <p:spPr>
            <a:xfrm>
              <a:off x="1685198" y="3611409"/>
              <a:ext cx="0" cy="141043"/>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200" name="直接箭头连接符 199"/>
            <p:cNvCxnSpPr>
              <a:stCxn id="174" idx="2"/>
              <a:endCxn id="218" idx="0"/>
            </p:cNvCxnSpPr>
            <p:nvPr/>
          </p:nvCxnSpPr>
          <p:spPr>
            <a:xfrm flipH="1">
              <a:off x="1685197" y="4002449"/>
              <a:ext cx="1" cy="151171"/>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206" name="直接箭头连接符 205"/>
            <p:cNvCxnSpPr>
              <a:stCxn id="178" idx="2"/>
              <a:endCxn id="179" idx="0"/>
            </p:cNvCxnSpPr>
            <p:nvPr/>
          </p:nvCxnSpPr>
          <p:spPr>
            <a:xfrm>
              <a:off x="3563159" y="3611409"/>
              <a:ext cx="0" cy="141043"/>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215" name="矩形: 圆角 214"/>
            <p:cNvSpPr/>
            <p:nvPr/>
          </p:nvSpPr>
          <p:spPr>
            <a:xfrm>
              <a:off x="969740" y="4549489"/>
              <a:ext cx="1430913" cy="249997"/>
            </a:xfrm>
            <a:prstGeom prst="roundRect">
              <a:avLst>
                <a:gd name="adj" fmla="val 866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ResBlock</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(128, 128)</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16" name="矩形: 圆角 215"/>
            <p:cNvSpPr/>
            <p:nvPr/>
          </p:nvSpPr>
          <p:spPr>
            <a:xfrm>
              <a:off x="969740" y="4935956"/>
              <a:ext cx="1430913" cy="249997"/>
            </a:xfrm>
            <a:prstGeom prst="roundRect">
              <a:avLst>
                <a:gd name="adj" fmla="val 866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ResBlock</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(128, 256)</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217" name="直接箭头连接符 216"/>
            <p:cNvCxnSpPr>
              <a:stCxn id="215" idx="2"/>
              <a:endCxn id="216" idx="0"/>
            </p:cNvCxnSpPr>
            <p:nvPr/>
          </p:nvCxnSpPr>
          <p:spPr>
            <a:xfrm>
              <a:off x="1685197" y="4799486"/>
              <a:ext cx="0" cy="136470"/>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218" name="矩形: 圆角 217"/>
            <p:cNvSpPr/>
            <p:nvPr/>
          </p:nvSpPr>
          <p:spPr>
            <a:xfrm>
              <a:off x="969740" y="4153620"/>
              <a:ext cx="1430914" cy="249997"/>
            </a:xfrm>
            <a:prstGeom prst="roundRect">
              <a:avLst>
                <a:gd name="adj" fmla="val 8667"/>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b="1" dirty="0">
                  <a:solidFill>
                    <a:schemeClr val="bg2">
                      <a:lumMod val="25000"/>
                    </a:schemeClr>
                  </a:solidFill>
                  <a:latin typeface="Times New Roman" panose="02020603050405020304" pitchFamily="18" charset="0"/>
                  <a:cs typeface="Times New Roman" panose="02020603050405020304" pitchFamily="18" charset="0"/>
                </a:rPr>
                <a:t>Transformer Encoder</a:t>
              </a:r>
              <a:endParaRPr lang="zh-CN" altLang="en-US" sz="800"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220" name="直接箭头连接符 219"/>
            <p:cNvCxnSpPr>
              <a:stCxn id="218" idx="2"/>
              <a:endCxn id="215" idx="0"/>
            </p:cNvCxnSpPr>
            <p:nvPr/>
          </p:nvCxnSpPr>
          <p:spPr>
            <a:xfrm>
              <a:off x="1685197" y="4403617"/>
              <a:ext cx="0" cy="145872"/>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223" name="矩形: 圆角 222"/>
            <p:cNvSpPr/>
            <p:nvPr/>
          </p:nvSpPr>
          <p:spPr>
            <a:xfrm>
              <a:off x="2847702" y="4138919"/>
              <a:ext cx="1430913" cy="249997"/>
            </a:xfrm>
            <a:prstGeom prst="roundRect">
              <a:avLst>
                <a:gd name="adj" fmla="val 866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ResBlock</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(64, 128)</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24" name="矩形: 圆角 223"/>
            <p:cNvSpPr/>
            <p:nvPr/>
          </p:nvSpPr>
          <p:spPr>
            <a:xfrm>
              <a:off x="2847702" y="4525386"/>
              <a:ext cx="1430913" cy="249997"/>
            </a:xfrm>
            <a:prstGeom prst="roundRect">
              <a:avLst>
                <a:gd name="adj" fmla="val 866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ResBlock</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(128, 128)</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225" name="直接箭头连接符 224"/>
            <p:cNvCxnSpPr>
              <a:stCxn id="179" idx="2"/>
              <a:endCxn id="223" idx="0"/>
            </p:cNvCxnSpPr>
            <p:nvPr/>
          </p:nvCxnSpPr>
          <p:spPr>
            <a:xfrm>
              <a:off x="3563159" y="4002449"/>
              <a:ext cx="0" cy="136470"/>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226" name="直接箭头连接符 225"/>
            <p:cNvCxnSpPr>
              <a:stCxn id="223" idx="2"/>
              <a:endCxn id="224" idx="0"/>
            </p:cNvCxnSpPr>
            <p:nvPr/>
          </p:nvCxnSpPr>
          <p:spPr>
            <a:xfrm>
              <a:off x="3563159" y="4388916"/>
              <a:ext cx="0" cy="136470"/>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228" name="矩形: 圆角 227"/>
            <p:cNvSpPr/>
            <p:nvPr/>
          </p:nvSpPr>
          <p:spPr>
            <a:xfrm>
              <a:off x="2847702" y="4954541"/>
              <a:ext cx="1430912" cy="216732"/>
            </a:xfrm>
            <a:prstGeom prst="roundRect">
              <a:avLst>
                <a:gd name="adj" fmla="val 8667"/>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Linear</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229" name="直接箭头连接符 228"/>
            <p:cNvCxnSpPr>
              <a:stCxn id="224" idx="2"/>
              <a:endCxn id="228" idx="0"/>
            </p:cNvCxnSpPr>
            <p:nvPr/>
          </p:nvCxnSpPr>
          <p:spPr>
            <a:xfrm flipH="1">
              <a:off x="3563158" y="4775383"/>
              <a:ext cx="1" cy="179158"/>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234" name="直接箭头连接符 233"/>
            <p:cNvCxnSpPr>
              <a:stCxn id="228" idx="2"/>
            </p:cNvCxnSpPr>
            <p:nvPr/>
          </p:nvCxnSpPr>
          <p:spPr>
            <a:xfrm>
              <a:off x="3563158" y="5171273"/>
              <a:ext cx="0" cy="220817"/>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237" name="直接箭头连接符 236"/>
            <p:cNvCxnSpPr>
              <a:stCxn id="216" idx="2"/>
            </p:cNvCxnSpPr>
            <p:nvPr/>
          </p:nvCxnSpPr>
          <p:spPr>
            <a:xfrm flipH="1">
              <a:off x="1685196" y="5185953"/>
              <a:ext cx="1" cy="206137"/>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graphicFrame>
          <p:nvGraphicFramePr>
            <p:cNvPr id="240" name="对象 239"/>
            <p:cNvGraphicFramePr>
              <a:graphicFrameLocks noChangeAspect="1"/>
            </p:cNvGraphicFramePr>
            <p:nvPr/>
          </p:nvGraphicFramePr>
          <p:xfrm>
            <a:off x="1532002" y="5339727"/>
            <a:ext cx="306388" cy="342900"/>
          </p:xfrm>
          <a:graphic>
            <a:graphicData uri="http://schemas.openxmlformats.org/presentationml/2006/ole">
              <mc:AlternateContent xmlns:mc="http://schemas.openxmlformats.org/markup-compatibility/2006">
                <mc:Choice xmlns:v="urn:schemas-microsoft-com:vml" Requires="v">
                  <p:oleObj spid="_x0000_s4" name="AxMath" r:id="rId1" imgW="914400" imgH="914400" progId="Equation.AxMath">
                    <p:embed/>
                  </p:oleObj>
                </mc:Choice>
                <mc:Fallback>
                  <p:oleObj name="AxMath" r:id="rId1" imgW="914400" imgH="914400" progId="Equation.AxMath">
                    <p:embed/>
                    <p:pic>
                      <p:nvPicPr>
                        <p:cNvPr id="0" name="图片 3"/>
                        <p:cNvPicPr/>
                        <p:nvPr/>
                      </p:nvPicPr>
                      <p:blipFill>
                        <a:blip r:embed="rId2"/>
                        <a:stretch>
                          <a:fillRect/>
                        </a:stretch>
                      </p:blipFill>
                      <p:spPr>
                        <a:xfrm>
                          <a:off x="1532002" y="5339727"/>
                          <a:ext cx="306388" cy="342900"/>
                        </a:xfrm>
                        <a:prstGeom prst="rect">
                          <a:avLst/>
                        </a:prstGeom>
                      </p:spPr>
                    </p:pic>
                  </p:oleObj>
                </mc:Fallback>
              </mc:AlternateContent>
            </a:graphicData>
          </a:graphic>
        </p:graphicFrame>
        <p:graphicFrame>
          <p:nvGraphicFramePr>
            <p:cNvPr id="242" name="对象 241"/>
            <p:cNvGraphicFramePr>
              <a:graphicFrameLocks noChangeAspect="1"/>
            </p:cNvGraphicFramePr>
            <p:nvPr/>
          </p:nvGraphicFramePr>
          <p:xfrm>
            <a:off x="3439333" y="5339384"/>
            <a:ext cx="247650" cy="342900"/>
          </p:xfrm>
          <a:graphic>
            <a:graphicData uri="http://schemas.openxmlformats.org/presentationml/2006/ole">
              <mc:AlternateContent xmlns:mc="http://schemas.openxmlformats.org/markup-compatibility/2006">
                <mc:Choice xmlns:v="urn:schemas-microsoft-com:vml" Requires="v">
                  <p:oleObj spid="_x0000_s5" name="AxMath" r:id="rId3" imgW="914400" imgH="914400" progId="Equation.AxMath">
                    <p:embed/>
                  </p:oleObj>
                </mc:Choice>
                <mc:Fallback>
                  <p:oleObj name="AxMath" r:id="rId3" imgW="914400" imgH="914400" progId="Equation.AxMath">
                    <p:embed/>
                    <p:pic>
                      <p:nvPicPr>
                        <p:cNvPr id="0" name="图片 4"/>
                        <p:cNvPicPr/>
                        <p:nvPr/>
                      </p:nvPicPr>
                      <p:blipFill>
                        <a:blip r:embed="rId4"/>
                        <a:stretch>
                          <a:fillRect/>
                        </a:stretch>
                      </p:blipFill>
                      <p:spPr>
                        <a:xfrm>
                          <a:off x="3439333" y="5339384"/>
                          <a:ext cx="247650" cy="342900"/>
                        </a:xfrm>
                        <a:prstGeom prst="rect">
                          <a:avLst/>
                        </a:prstGeom>
                      </p:spPr>
                    </p:pic>
                  </p:oleObj>
                </mc:Fallback>
              </mc:AlternateContent>
            </a:graphicData>
          </a:graphic>
        </p:graphicFrame>
        <p:sp>
          <p:nvSpPr>
            <p:cNvPr id="243" name="矩形: 圆角 242"/>
            <p:cNvSpPr/>
            <p:nvPr/>
          </p:nvSpPr>
          <p:spPr>
            <a:xfrm>
              <a:off x="875475" y="3252342"/>
              <a:ext cx="1582145" cy="2030851"/>
            </a:xfrm>
            <a:prstGeom prst="roundRect">
              <a:avLst>
                <a:gd name="adj" fmla="val 1558"/>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4" name="矩形: 圆角 243"/>
            <p:cNvSpPr/>
            <p:nvPr/>
          </p:nvSpPr>
          <p:spPr>
            <a:xfrm>
              <a:off x="2767343" y="3252342"/>
              <a:ext cx="1582145" cy="2030851"/>
            </a:xfrm>
            <a:prstGeom prst="roundRect">
              <a:avLst>
                <a:gd name="adj" fmla="val 1558"/>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6" name="文本框 245"/>
            <p:cNvSpPr txBox="1"/>
            <p:nvPr/>
          </p:nvSpPr>
          <p:spPr>
            <a:xfrm>
              <a:off x="1006309" y="5718383"/>
              <a:ext cx="1292985" cy="307777"/>
            </a:xfrm>
            <a:prstGeom prst="rect">
              <a:avLst/>
            </a:prstGeom>
            <a:noFill/>
          </p:spPr>
          <p:txBody>
            <a:bodyPr wrap="square">
              <a:spAutoFit/>
            </a:bodyPr>
            <a:lstStyle/>
            <a:p>
              <a:pPr algn="ctr"/>
              <a:r>
                <a:rPr lang="en-US" altLang="zh-CN" sz="1400" dirty="0">
                  <a:solidFill>
                    <a:schemeClr val="bg2">
                      <a:lumMod val="25000"/>
                    </a:schemeClr>
                  </a:solidFill>
                  <a:latin typeface="Times New Roman" panose="02020603050405020304" pitchFamily="18" charset="0"/>
                  <a:cs typeface="Times New Roman" panose="02020603050405020304" pitchFamily="18" charset="0"/>
                </a:rPr>
                <a:t>RFF extractor</a:t>
              </a:r>
              <a:endParaRPr lang="zh-CN" altLang="en-US" sz="1400" dirty="0"/>
            </a:p>
          </p:txBody>
        </p:sp>
        <p:sp>
          <p:nvSpPr>
            <p:cNvPr id="247" name="文本框 246"/>
            <p:cNvSpPr txBox="1"/>
            <p:nvPr/>
          </p:nvSpPr>
          <p:spPr>
            <a:xfrm>
              <a:off x="2532399" y="5718383"/>
              <a:ext cx="2052032" cy="307777"/>
            </a:xfrm>
            <a:prstGeom prst="rect">
              <a:avLst/>
            </a:prstGeom>
            <a:noFill/>
          </p:spPr>
          <p:txBody>
            <a:bodyPr wrap="square">
              <a:spAutoFit/>
            </a:bodyPr>
            <a:lstStyle/>
            <a:p>
              <a:pPr algn="ctr"/>
              <a:r>
                <a:rPr lang="en-US" altLang="zh-CN" sz="1400" dirty="0">
                  <a:solidFill>
                    <a:schemeClr val="bg2">
                      <a:lumMod val="25000"/>
                    </a:schemeClr>
                  </a:solidFill>
                  <a:latin typeface="Times New Roman" panose="02020603050405020304" pitchFamily="18" charset="0"/>
                  <a:cs typeface="Times New Roman" panose="02020603050405020304" pitchFamily="18" charset="0"/>
                </a:rPr>
                <a:t>noise parameter extractor</a:t>
              </a:r>
              <a:endParaRPr lang="zh-CN" altLang="en-US" sz="1400" dirty="0"/>
            </a:p>
          </p:txBody>
        </p:sp>
        <p:sp>
          <p:nvSpPr>
            <p:cNvPr id="248" name="文本框 247"/>
            <p:cNvSpPr txBox="1"/>
            <p:nvPr/>
          </p:nvSpPr>
          <p:spPr>
            <a:xfrm>
              <a:off x="1588584" y="1518158"/>
              <a:ext cx="2052032" cy="307777"/>
            </a:xfrm>
            <a:prstGeom prst="rect">
              <a:avLst/>
            </a:prstGeom>
            <a:noFill/>
          </p:spPr>
          <p:txBody>
            <a:bodyPr wrap="square">
              <a:spAutoFit/>
            </a:bodyPr>
            <a:lstStyle/>
            <a:p>
              <a:pPr algn="ctr"/>
              <a:r>
                <a:rPr lang="en-US" altLang="zh-CN" sz="1400" b="1" dirty="0">
                  <a:solidFill>
                    <a:schemeClr val="bg2">
                      <a:lumMod val="25000"/>
                    </a:schemeClr>
                  </a:solidFill>
                  <a:latin typeface="Times New Roman" panose="02020603050405020304" pitchFamily="18" charset="0"/>
                  <a:cs typeface="Times New Roman" panose="02020603050405020304" pitchFamily="18" charset="0"/>
                </a:rPr>
                <a:t>Encoder</a:t>
              </a:r>
              <a:endParaRPr lang="en-US" altLang="zh-CN" sz="1400"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665031" y="2404102"/>
              <a:ext cx="129298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Squeeze-and-Excitation</a:t>
              </a:r>
              <a:endParaRPr lang="zh-CN" altLang="en-US" sz="1400" dirty="0">
                <a:latin typeface="Times New Roman" panose="02020603050405020304" pitchFamily="18" charset="0"/>
                <a:cs typeface="Times New Roman" panose="02020603050405020304" pitchFamily="18" charset="0"/>
              </a:endParaRPr>
            </a:p>
          </p:txBody>
        </p:sp>
        <p:sp>
          <p:nvSpPr>
            <p:cNvPr id="303" name="弧形 302"/>
            <p:cNvSpPr/>
            <p:nvPr/>
          </p:nvSpPr>
          <p:spPr>
            <a:xfrm rot="20010112" flipH="1">
              <a:off x="703311" y="2858467"/>
              <a:ext cx="858235" cy="858235"/>
            </a:xfrm>
            <a:prstGeom prst="arc">
              <a:avLst>
                <a:gd name="adj1" fmla="val 16200000"/>
                <a:gd name="adj2" fmla="val 2157920"/>
              </a:avLst>
            </a:prstGeom>
            <a:ln>
              <a:tailEnd type="stealth"/>
            </a:ln>
          </p:spPr>
          <p:style>
            <a:lnRef idx="1">
              <a:schemeClr val="dk1"/>
            </a:lnRef>
            <a:fillRef idx="0">
              <a:schemeClr val="dk1"/>
            </a:fillRef>
            <a:effectRef idx="0">
              <a:schemeClr val="dk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305" name="弧形 304"/>
            <p:cNvSpPr/>
            <p:nvPr/>
          </p:nvSpPr>
          <p:spPr>
            <a:xfrm rot="20010112" flipH="1">
              <a:off x="579751" y="2817153"/>
              <a:ext cx="1332132" cy="1332132"/>
            </a:xfrm>
            <a:prstGeom prst="arc">
              <a:avLst>
                <a:gd name="adj1" fmla="val 16200000"/>
                <a:gd name="adj2" fmla="val 2157920"/>
              </a:avLst>
            </a:prstGeom>
            <a:ln>
              <a:tailEnd type="stealth"/>
            </a:ln>
          </p:spPr>
          <p:style>
            <a:lnRef idx="1">
              <a:schemeClr val="dk1"/>
            </a:lnRef>
            <a:fillRef idx="0">
              <a:schemeClr val="dk1"/>
            </a:fillRef>
            <a:effectRef idx="0">
              <a:schemeClr val="dk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grpSp>
        <p:nvGrpSpPr>
          <p:cNvPr id="343" name="组合 342"/>
          <p:cNvGrpSpPr/>
          <p:nvPr/>
        </p:nvGrpSpPr>
        <p:grpSpPr>
          <a:xfrm>
            <a:off x="4715434" y="1518158"/>
            <a:ext cx="3474013" cy="3932835"/>
            <a:chOff x="4715434" y="1518158"/>
            <a:chExt cx="3474013" cy="3932835"/>
          </a:xfrm>
        </p:grpSpPr>
        <p:sp>
          <p:nvSpPr>
            <p:cNvPr id="252" name="矩形: 圆角 251"/>
            <p:cNvSpPr/>
            <p:nvPr/>
          </p:nvSpPr>
          <p:spPr>
            <a:xfrm>
              <a:off x="4809700" y="2001269"/>
              <a:ext cx="1430913" cy="249997"/>
            </a:xfrm>
            <a:prstGeom prst="roundRect">
              <a:avLst>
                <a:gd name="adj" fmla="val 866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ResBlock</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(256, 128)</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53" name="矩形: 圆角 252"/>
            <p:cNvSpPr/>
            <p:nvPr/>
          </p:nvSpPr>
          <p:spPr>
            <a:xfrm>
              <a:off x="4809700" y="2392309"/>
              <a:ext cx="1430913" cy="249997"/>
            </a:xfrm>
            <a:prstGeom prst="roundRect">
              <a:avLst>
                <a:gd name="adj" fmla="val 866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ResBlock</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(128, 128)</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54" name="矩形: 圆角 253"/>
            <p:cNvSpPr/>
            <p:nvPr/>
          </p:nvSpPr>
          <p:spPr>
            <a:xfrm>
              <a:off x="6687661" y="2001269"/>
              <a:ext cx="1430913" cy="249997"/>
            </a:xfrm>
            <a:prstGeom prst="roundRect">
              <a:avLst>
                <a:gd name="adj" fmla="val 866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ResBlock</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(128, 128)</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55" name="矩形: 圆角 254"/>
            <p:cNvSpPr/>
            <p:nvPr/>
          </p:nvSpPr>
          <p:spPr>
            <a:xfrm>
              <a:off x="6687661" y="2392309"/>
              <a:ext cx="1430913" cy="249997"/>
            </a:xfrm>
            <a:prstGeom prst="roundRect">
              <a:avLst>
                <a:gd name="adj" fmla="val 866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ResBlock</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(128, 64)</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261" name="直接箭头连接符 260"/>
            <p:cNvCxnSpPr>
              <a:stCxn id="252" idx="2"/>
              <a:endCxn id="253" idx="0"/>
            </p:cNvCxnSpPr>
            <p:nvPr/>
          </p:nvCxnSpPr>
          <p:spPr>
            <a:xfrm>
              <a:off x="5525157" y="2251266"/>
              <a:ext cx="0" cy="141043"/>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262" name="直接箭头连接符 261"/>
            <p:cNvCxnSpPr>
              <a:stCxn id="253" idx="2"/>
              <a:endCxn id="267" idx="0"/>
            </p:cNvCxnSpPr>
            <p:nvPr/>
          </p:nvCxnSpPr>
          <p:spPr>
            <a:xfrm>
              <a:off x="5525157" y="2642306"/>
              <a:ext cx="0" cy="151171"/>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263" name="直接箭头连接符 262"/>
            <p:cNvCxnSpPr>
              <a:stCxn id="254" idx="2"/>
              <a:endCxn id="255" idx="0"/>
            </p:cNvCxnSpPr>
            <p:nvPr/>
          </p:nvCxnSpPr>
          <p:spPr>
            <a:xfrm>
              <a:off x="7403118" y="2251266"/>
              <a:ext cx="0" cy="141043"/>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264" name="矩形: 圆角 263"/>
            <p:cNvSpPr/>
            <p:nvPr/>
          </p:nvSpPr>
          <p:spPr>
            <a:xfrm>
              <a:off x="4809699" y="3189346"/>
              <a:ext cx="1430913" cy="249997"/>
            </a:xfrm>
            <a:prstGeom prst="roundRect">
              <a:avLst>
                <a:gd name="adj" fmla="val 866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ResBlock</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(128, 64)</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65" name="矩形: 圆角 264"/>
            <p:cNvSpPr/>
            <p:nvPr/>
          </p:nvSpPr>
          <p:spPr>
            <a:xfrm>
              <a:off x="4809699" y="3575813"/>
              <a:ext cx="1430913" cy="249997"/>
            </a:xfrm>
            <a:prstGeom prst="roundRect">
              <a:avLst>
                <a:gd name="adj" fmla="val 866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ResBlock</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(64, 64)</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266" name="直接箭头连接符 265"/>
            <p:cNvCxnSpPr>
              <a:stCxn id="264" idx="2"/>
              <a:endCxn id="265" idx="0"/>
            </p:cNvCxnSpPr>
            <p:nvPr/>
          </p:nvCxnSpPr>
          <p:spPr>
            <a:xfrm>
              <a:off x="5525156" y="3439343"/>
              <a:ext cx="0" cy="136470"/>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267" name="矩形: 圆角 266"/>
            <p:cNvSpPr/>
            <p:nvPr/>
          </p:nvSpPr>
          <p:spPr>
            <a:xfrm>
              <a:off x="4809701" y="2793477"/>
              <a:ext cx="1430912" cy="249997"/>
            </a:xfrm>
            <a:prstGeom prst="roundRect">
              <a:avLst>
                <a:gd name="adj" fmla="val 8667"/>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b="1" dirty="0">
                  <a:solidFill>
                    <a:schemeClr val="bg2">
                      <a:lumMod val="25000"/>
                    </a:schemeClr>
                  </a:solidFill>
                  <a:latin typeface="Times New Roman" panose="02020603050405020304" pitchFamily="18" charset="0"/>
                  <a:cs typeface="Times New Roman" panose="02020603050405020304" pitchFamily="18" charset="0"/>
                </a:rPr>
                <a:t>Transformer Decoder</a:t>
              </a:r>
              <a:endParaRPr lang="zh-CN" altLang="en-US" sz="800"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268" name="直接箭头连接符 267"/>
            <p:cNvCxnSpPr>
              <a:stCxn id="267" idx="2"/>
              <a:endCxn id="264" idx="0"/>
            </p:cNvCxnSpPr>
            <p:nvPr/>
          </p:nvCxnSpPr>
          <p:spPr>
            <a:xfrm flipH="1">
              <a:off x="5525156" y="3043474"/>
              <a:ext cx="1" cy="145872"/>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269" name="矩形: 圆角 268"/>
            <p:cNvSpPr/>
            <p:nvPr/>
          </p:nvSpPr>
          <p:spPr>
            <a:xfrm>
              <a:off x="6687661" y="2778776"/>
              <a:ext cx="1430913" cy="249997"/>
            </a:xfrm>
            <a:prstGeom prst="roundRect">
              <a:avLst>
                <a:gd name="adj" fmla="val 866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ResBlock</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(64, 64)</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70" name="矩形: 圆角 269"/>
            <p:cNvSpPr/>
            <p:nvPr/>
          </p:nvSpPr>
          <p:spPr>
            <a:xfrm>
              <a:off x="6687661" y="3165243"/>
              <a:ext cx="1430913" cy="249997"/>
            </a:xfrm>
            <a:prstGeom prst="roundRect">
              <a:avLst>
                <a:gd name="adj" fmla="val 8667"/>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err="1">
                  <a:solidFill>
                    <a:schemeClr val="bg2">
                      <a:lumMod val="25000"/>
                    </a:schemeClr>
                  </a:solidFill>
                  <a:latin typeface="Times New Roman" panose="02020603050405020304" pitchFamily="18" charset="0"/>
                  <a:cs typeface="Times New Roman" panose="02020603050405020304" pitchFamily="18" charset="0"/>
                </a:rPr>
                <a:t>ResBlock</a:t>
              </a: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 (64, 64)</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271" name="直接箭头连接符 270"/>
            <p:cNvCxnSpPr>
              <a:stCxn id="255" idx="2"/>
              <a:endCxn id="269" idx="0"/>
            </p:cNvCxnSpPr>
            <p:nvPr/>
          </p:nvCxnSpPr>
          <p:spPr>
            <a:xfrm>
              <a:off x="7403118" y="2642306"/>
              <a:ext cx="0" cy="136470"/>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272" name="直接箭头连接符 271"/>
            <p:cNvCxnSpPr>
              <a:stCxn id="269" idx="2"/>
              <a:endCxn id="270" idx="0"/>
            </p:cNvCxnSpPr>
            <p:nvPr/>
          </p:nvCxnSpPr>
          <p:spPr>
            <a:xfrm>
              <a:off x="7403118" y="3028773"/>
              <a:ext cx="0" cy="136470"/>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274" name="直接箭头连接符 273"/>
            <p:cNvCxnSpPr>
              <a:stCxn id="270" idx="2"/>
            </p:cNvCxnSpPr>
            <p:nvPr/>
          </p:nvCxnSpPr>
          <p:spPr>
            <a:xfrm flipH="1">
              <a:off x="7398374" y="3415240"/>
              <a:ext cx="4744" cy="616707"/>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276" name="直接箭头连接符 275"/>
            <p:cNvCxnSpPr>
              <a:stCxn id="265" idx="2"/>
            </p:cNvCxnSpPr>
            <p:nvPr/>
          </p:nvCxnSpPr>
          <p:spPr>
            <a:xfrm flipH="1">
              <a:off x="5525155" y="3825810"/>
              <a:ext cx="1" cy="206137"/>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279" name="矩形: 圆角 278"/>
            <p:cNvSpPr/>
            <p:nvPr/>
          </p:nvSpPr>
          <p:spPr>
            <a:xfrm>
              <a:off x="4715434" y="1892199"/>
              <a:ext cx="1582145" cy="2030851"/>
            </a:xfrm>
            <a:prstGeom prst="roundRect">
              <a:avLst>
                <a:gd name="adj" fmla="val 1558"/>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0" name="矩形: 圆角 279"/>
            <p:cNvSpPr/>
            <p:nvPr/>
          </p:nvSpPr>
          <p:spPr>
            <a:xfrm>
              <a:off x="6607302" y="1892199"/>
              <a:ext cx="1582145" cy="2030851"/>
            </a:xfrm>
            <a:prstGeom prst="roundRect">
              <a:avLst>
                <a:gd name="adj" fmla="val 1558"/>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3" name="文本框 282"/>
            <p:cNvSpPr txBox="1"/>
            <p:nvPr/>
          </p:nvSpPr>
          <p:spPr>
            <a:xfrm>
              <a:off x="5418979" y="1518158"/>
              <a:ext cx="2052032" cy="307777"/>
            </a:xfrm>
            <a:prstGeom prst="rect">
              <a:avLst/>
            </a:prstGeom>
            <a:noFill/>
          </p:spPr>
          <p:txBody>
            <a:bodyPr wrap="square">
              <a:spAutoFit/>
            </a:bodyPr>
            <a:lstStyle/>
            <a:p>
              <a:pPr algn="ctr"/>
              <a:r>
                <a:rPr lang="en-US" altLang="zh-CN" sz="1400" b="1" dirty="0">
                  <a:solidFill>
                    <a:schemeClr val="bg2">
                      <a:lumMod val="25000"/>
                    </a:schemeClr>
                  </a:solidFill>
                  <a:latin typeface="Times New Roman" panose="02020603050405020304" pitchFamily="18" charset="0"/>
                  <a:cs typeface="Times New Roman" panose="02020603050405020304" pitchFamily="18" charset="0"/>
                </a:rPr>
                <a:t>Decoder</a:t>
              </a:r>
              <a:endParaRPr lang="en-US" altLang="zh-CN" sz="1400"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86" name="矩形: 圆角 285"/>
            <p:cNvSpPr/>
            <p:nvPr/>
          </p:nvSpPr>
          <p:spPr>
            <a:xfrm>
              <a:off x="5145303" y="4043311"/>
              <a:ext cx="2601244" cy="216732"/>
            </a:xfrm>
            <a:prstGeom prst="roundRect">
              <a:avLst>
                <a:gd name="adj" fmla="val 8667"/>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Linear</a:t>
              </a:r>
              <a:r>
                <a:rPr lang="en-US" altLang="zh-CN" sz="1050" dirty="0">
                  <a:solidFill>
                    <a:schemeClr val="bg2">
                      <a:lumMod val="25000"/>
                    </a:schemeClr>
                  </a:solidFill>
                  <a:latin typeface="Times New Roman" panose="02020603050405020304" pitchFamily="18" charset="0"/>
                  <a:cs typeface="Times New Roman" panose="02020603050405020304" pitchFamily="18" charset="0"/>
                </a:rPr>
                <a:t> + </a:t>
              </a:r>
              <a:r>
                <a:rPr lang="en-US" altLang="zh-CN" sz="1050" dirty="0" err="1">
                  <a:solidFill>
                    <a:schemeClr val="bg2">
                      <a:lumMod val="25000"/>
                    </a:schemeClr>
                  </a:solidFill>
                  <a:latin typeface="Times New Roman" panose="02020603050405020304" pitchFamily="18" charset="0"/>
                  <a:cs typeface="Times New Roman" panose="02020603050405020304" pitchFamily="18" charset="0"/>
                </a:rPr>
                <a:t>ReLU</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矩形: 圆角 286"/>
            <p:cNvSpPr/>
            <p:nvPr/>
          </p:nvSpPr>
          <p:spPr>
            <a:xfrm>
              <a:off x="5145303" y="4373818"/>
              <a:ext cx="2601244" cy="216732"/>
            </a:xfrm>
            <a:prstGeom prst="roundRect">
              <a:avLst>
                <a:gd name="adj" fmla="val 8667"/>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Linear</a:t>
              </a:r>
              <a:r>
                <a:rPr lang="en-US" altLang="zh-CN" sz="1050" dirty="0">
                  <a:solidFill>
                    <a:schemeClr val="bg2">
                      <a:lumMod val="25000"/>
                    </a:schemeClr>
                  </a:solidFill>
                  <a:latin typeface="Times New Roman" panose="02020603050405020304" pitchFamily="18" charset="0"/>
                  <a:cs typeface="Times New Roman" panose="02020603050405020304" pitchFamily="18" charset="0"/>
                </a:rPr>
                <a:t> + </a:t>
              </a:r>
              <a:r>
                <a:rPr lang="en-US" altLang="zh-CN" sz="1050" dirty="0" err="1">
                  <a:solidFill>
                    <a:schemeClr val="bg2">
                      <a:lumMod val="25000"/>
                    </a:schemeClr>
                  </a:solidFill>
                  <a:latin typeface="Times New Roman" panose="02020603050405020304" pitchFamily="18" charset="0"/>
                  <a:cs typeface="Times New Roman" panose="02020603050405020304" pitchFamily="18" charset="0"/>
                </a:rPr>
                <a:t>ReLU</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288" name="直接箭头连接符 287"/>
            <p:cNvCxnSpPr>
              <a:stCxn id="286" idx="2"/>
              <a:endCxn id="287" idx="0"/>
            </p:cNvCxnSpPr>
            <p:nvPr/>
          </p:nvCxnSpPr>
          <p:spPr>
            <a:xfrm>
              <a:off x="6445925" y="4260043"/>
              <a:ext cx="0" cy="113775"/>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291" name="矩形: 圆角 290"/>
            <p:cNvSpPr/>
            <p:nvPr/>
          </p:nvSpPr>
          <p:spPr>
            <a:xfrm>
              <a:off x="5145303" y="4719224"/>
              <a:ext cx="2601244" cy="216732"/>
            </a:xfrm>
            <a:prstGeom prst="roundRect">
              <a:avLst>
                <a:gd name="adj" fmla="val 8667"/>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Linear</a:t>
              </a:r>
              <a:r>
                <a:rPr lang="en-US" altLang="zh-CN" sz="1050" dirty="0">
                  <a:solidFill>
                    <a:schemeClr val="bg2">
                      <a:lumMod val="25000"/>
                    </a:schemeClr>
                  </a:solidFill>
                  <a:latin typeface="Times New Roman" panose="02020603050405020304" pitchFamily="18" charset="0"/>
                  <a:cs typeface="Times New Roman" panose="02020603050405020304" pitchFamily="18" charset="0"/>
                </a:rPr>
                <a:t> + </a:t>
              </a:r>
              <a:r>
                <a:rPr lang="en-US" altLang="zh-CN" sz="1050" dirty="0" err="1">
                  <a:solidFill>
                    <a:schemeClr val="bg2">
                      <a:lumMod val="25000"/>
                    </a:schemeClr>
                  </a:solidFill>
                  <a:latin typeface="Times New Roman" panose="02020603050405020304" pitchFamily="18" charset="0"/>
                  <a:cs typeface="Times New Roman" panose="02020603050405020304" pitchFamily="18" charset="0"/>
                </a:rPr>
                <a:t>ReLU</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292" name="直接箭头连接符 291"/>
            <p:cNvCxnSpPr>
              <a:stCxn id="287" idx="2"/>
              <a:endCxn id="291" idx="0"/>
            </p:cNvCxnSpPr>
            <p:nvPr/>
          </p:nvCxnSpPr>
          <p:spPr>
            <a:xfrm>
              <a:off x="6445925" y="4590550"/>
              <a:ext cx="0" cy="128674"/>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295" name="直接箭头连接符 294"/>
            <p:cNvCxnSpPr>
              <a:stCxn id="291" idx="2"/>
            </p:cNvCxnSpPr>
            <p:nvPr/>
          </p:nvCxnSpPr>
          <p:spPr>
            <a:xfrm>
              <a:off x="6445925" y="4935956"/>
              <a:ext cx="0" cy="149424"/>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graphicFrame>
          <p:nvGraphicFramePr>
            <p:cNvPr id="300" name="对象 299"/>
            <p:cNvGraphicFramePr>
              <a:graphicFrameLocks noChangeAspect="1"/>
            </p:cNvGraphicFramePr>
            <p:nvPr/>
          </p:nvGraphicFramePr>
          <p:xfrm>
            <a:off x="6172766" y="5108093"/>
            <a:ext cx="593725" cy="342900"/>
          </p:xfrm>
          <a:graphic>
            <a:graphicData uri="http://schemas.openxmlformats.org/presentationml/2006/ole">
              <mc:AlternateContent xmlns:mc="http://schemas.openxmlformats.org/markup-compatibility/2006">
                <mc:Choice xmlns:v="urn:schemas-microsoft-com:vml" Requires="v">
                  <p:oleObj spid="_x0000_s7" name="AxMath" r:id="rId5" imgW="914400" imgH="914400" progId="Equation.AxMath">
                    <p:embed/>
                  </p:oleObj>
                </mc:Choice>
                <mc:Fallback>
                  <p:oleObj name="AxMath" r:id="rId5" imgW="914400" imgH="914400" progId="Equation.AxMath">
                    <p:embed/>
                    <p:pic>
                      <p:nvPicPr>
                        <p:cNvPr id="0" name="图片 6"/>
                        <p:cNvPicPr/>
                        <p:nvPr/>
                      </p:nvPicPr>
                      <p:blipFill>
                        <a:blip r:embed="rId6"/>
                        <a:stretch>
                          <a:fillRect/>
                        </a:stretch>
                      </p:blipFill>
                      <p:spPr>
                        <a:xfrm>
                          <a:off x="6172766" y="5108093"/>
                          <a:ext cx="593725" cy="342900"/>
                        </a:xfrm>
                        <a:prstGeom prst="rect">
                          <a:avLst/>
                        </a:prstGeom>
                      </p:spPr>
                    </p:pic>
                  </p:oleObj>
                </mc:Fallback>
              </mc:AlternateContent>
            </a:graphicData>
          </a:graphic>
        </p:graphicFrame>
        <p:sp>
          <p:nvSpPr>
            <p:cNvPr id="309" name="矩形: 圆角 308"/>
            <p:cNvSpPr/>
            <p:nvPr/>
          </p:nvSpPr>
          <p:spPr>
            <a:xfrm>
              <a:off x="6687661" y="3521811"/>
              <a:ext cx="1430913" cy="216732"/>
            </a:xfrm>
            <a:prstGeom prst="roundRect">
              <a:avLst>
                <a:gd name="adj" fmla="val 8667"/>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Linear</a:t>
              </a:r>
              <a:r>
                <a:rPr lang="en-US" altLang="zh-CN" sz="1050" dirty="0">
                  <a:solidFill>
                    <a:schemeClr val="bg2">
                      <a:lumMod val="25000"/>
                    </a:schemeClr>
                  </a:solidFill>
                  <a:latin typeface="Times New Roman" panose="02020603050405020304" pitchFamily="18" charset="0"/>
                  <a:cs typeface="Times New Roman" panose="02020603050405020304" pitchFamily="18" charset="0"/>
                </a:rPr>
                <a:t> + </a:t>
              </a:r>
              <a:r>
                <a:rPr lang="en-US" altLang="zh-CN" sz="1050" dirty="0" err="1">
                  <a:solidFill>
                    <a:schemeClr val="bg2">
                      <a:lumMod val="25000"/>
                    </a:schemeClr>
                  </a:solidFill>
                  <a:latin typeface="Times New Roman" panose="02020603050405020304" pitchFamily="18" charset="0"/>
                  <a:cs typeface="Times New Roman" panose="02020603050405020304" pitchFamily="18" charset="0"/>
                </a:rPr>
                <a:t>ReLU</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grpSp>
      <p:grpSp>
        <p:nvGrpSpPr>
          <p:cNvPr id="344" name="组合 343"/>
          <p:cNvGrpSpPr/>
          <p:nvPr/>
        </p:nvGrpSpPr>
        <p:grpSpPr>
          <a:xfrm>
            <a:off x="8605361" y="1518157"/>
            <a:ext cx="3115406" cy="2520753"/>
            <a:chOff x="8605361" y="1518157"/>
            <a:chExt cx="3115406" cy="2520753"/>
          </a:xfrm>
        </p:grpSpPr>
        <p:sp>
          <p:nvSpPr>
            <p:cNvPr id="308" name="文本框 307"/>
            <p:cNvSpPr txBox="1"/>
            <p:nvPr/>
          </p:nvSpPr>
          <p:spPr>
            <a:xfrm>
              <a:off x="9070229" y="1518157"/>
              <a:ext cx="2052032" cy="307777"/>
            </a:xfrm>
            <a:prstGeom prst="rect">
              <a:avLst/>
            </a:prstGeom>
            <a:noFill/>
          </p:spPr>
          <p:txBody>
            <a:bodyPr wrap="square">
              <a:spAutoFit/>
            </a:bodyPr>
            <a:lstStyle/>
            <a:p>
              <a:pPr algn="ctr"/>
              <a:r>
                <a:rPr lang="en-US" altLang="zh-CN" sz="1400" b="1" dirty="0">
                  <a:solidFill>
                    <a:schemeClr val="bg2">
                      <a:lumMod val="25000"/>
                    </a:schemeClr>
                  </a:solidFill>
                  <a:latin typeface="Times New Roman" panose="02020603050405020304" pitchFamily="18" charset="0"/>
                  <a:cs typeface="Times New Roman" panose="02020603050405020304" pitchFamily="18" charset="0"/>
                </a:rPr>
                <a:t>Discriminator</a:t>
              </a:r>
              <a:endParaRPr lang="en-US" altLang="zh-CN" sz="1400" b="1"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10" name="矩形: 圆角 309"/>
            <p:cNvSpPr/>
            <p:nvPr/>
          </p:nvSpPr>
          <p:spPr>
            <a:xfrm>
              <a:off x="8605361" y="1974338"/>
              <a:ext cx="1430913" cy="417969"/>
            </a:xfrm>
            <a:prstGeom prst="roundRect">
              <a:avLst>
                <a:gd name="adj" fmla="val 8667"/>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Linear</a:t>
              </a:r>
              <a:r>
                <a:rPr lang="en-US" altLang="zh-CN" sz="1050" dirty="0">
                  <a:solidFill>
                    <a:schemeClr val="bg2">
                      <a:lumMod val="25000"/>
                    </a:schemeClr>
                  </a:solidFill>
                  <a:latin typeface="Times New Roman" panose="02020603050405020304" pitchFamily="18" charset="0"/>
                  <a:cs typeface="Times New Roman" panose="02020603050405020304" pitchFamily="18" charset="0"/>
                </a:rPr>
                <a:t> + </a:t>
              </a:r>
              <a:r>
                <a:rPr lang="en-US" altLang="zh-CN" sz="1050" dirty="0" err="1">
                  <a:solidFill>
                    <a:schemeClr val="bg2">
                      <a:lumMod val="25000"/>
                    </a:schemeClr>
                  </a:solidFill>
                  <a:latin typeface="Times New Roman" panose="02020603050405020304" pitchFamily="18" charset="0"/>
                  <a:cs typeface="Times New Roman" panose="02020603050405020304" pitchFamily="18" charset="0"/>
                </a:rPr>
                <a:t>ReLU</a:t>
              </a:r>
              <a:r>
                <a:rPr lang="en-US" altLang="zh-CN" sz="1050" dirty="0">
                  <a:solidFill>
                    <a:schemeClr val="bg2">
                      <a:lumMod val="25000"/>
                    </a:schemeClr>
                  </a:solidFill>
                  <a:latin typeface="Times New Roman" panose="02020603050405020304" pitchFamily="18" charset="0"/>
                  <a:cs typeface="Times New Roman" panose="02020603050405020304" pitchFamily="18" charset="0"/>
                </a:rPr>
                <a:t> + </a:t>
              </a:r>
              <a:r>
                <a:rPr lang="en-US" altLang="zh-CN" sz="1050" dirty="0" err="1">
                  <a:solidFill>
                    <a:schemeClr val="bg2">
                      <a:lumMod val="25000"/>
                    </a:schemeClr>
                  </a:solidFill>
                  <a:latin typeface="Times New Roman" panose="02020603050405020304" pitchFamily="18" charset="0"/>
                  <a:cs typeface="Times New Roman" panose="02020603050405020304" pitchFamily="18" charset="0"/>
                </a:rPr>
                <a:t>spectral_norm</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21" name="矩形: 圆角 320"/>
            <p:cNvSpPr/>
            <p:nvPr/>
          </p:nvSpPr>
          <p:spPr>
            <a:xfrm>
              <a:off x="8605361" y="2519408"/>
              <a:ext cx="1430913" cy="417969"/>
            </a:xfrm>
            <a:prstGeom prst="roundRect">
              <a:avLst>
                <a:gd name="adj" fmla="val 8667"/>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Linear</a:t>
              </a:r>
              <a:r>
                <a:rPr lang="en-US" altLang="zh-CN" sz="1050" dirty="0">
                  <a:solidFill>
                    <a:schemeClr val="bg2">
                      <a:lumMod val="25000"/>
                    </a:schemeClr>
                  </a:solidFill>
                  <a:latin typeface="Times New Roman" panose="02020603050405020304" pitchFamily="18" charset="0"/>
                  <a:cs typeface="Times New Roman" panose="02020603050405020304" pitchFamily="18" charset="0"/>
                </a:rPr>
                <a:t> + </a:t>
              </a:r>
              <a:r>
                <a:rPr lang="en-US" altLang="zh-CN" sz="1050" dirty="0" err="1">
                  <a:solidFill>
                    <a:schemeClr val="bg2">
                      <a:lumMod val="25000"/>
                    </a:schemeClr>
                  </a:solidFill>
                  <a:latin typeface="Times New Roman" panose="02020603050405020304" pitchFamily="18" charset="0"/>
                  <a:cs typeface="Times New Roman" panose="02020603050405020304" pitchFamily="18" charset="0"/>
                </a:rPr>
                <a:t>ReLU</a:t>
              </a:r>
              <a:r>
                <a:rPr lang="en-US" altLang="zh-CN" sz="1050" dirty="0">
                  <a:solidFill>
                    <a:schemeClr val="bg2">
                      <a:lumMod val="25000"/>
                    </a:schemeClr>
                  </a:solidFill>
                  <a:latin typeface="Times New Roman" panose="02020603050405020304" pitchFamily="18" charset="0"/>
                  <a:cs typeface="Times New Roman" panose="02020603050405020304" pitchFamily="18" charset="0"/>
                </a:rPr>
                <a:t> + </a:t>
              </a:r>
              <a:r>
                <a:rPr lang="en-US" altLang="zh-CN" sz="1050" dirty="0" err="1">
                  <a:solidFill>
                    <a:schemeClr val="bg2">
                      <a:lumMod val="25000"/>
                    </a:schemeClr>
                  </a:solidFill>
                  <a:latin typeface="Times New Roman" panose="02020603050405020304" pitchFamily="18" charset="0"/>
                  <a:cs typeface="Times New Roman" panose="02020603050405020304" pitchFamily="18" charset="0"/>
                </a:rPr>
                <a:t>spectral_norm</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22" name="矩形: 圆角 321"/>
            <p:cNvSpPr/>
            <p:nvPr/>
          </p:nvSpPr>
          <p:spPr>
            <a:xfrm>
              <a:off x="10289854" y="1970843"/>
              <a:ext cx="1430913" cy="417969"/>
            </a:xfrm>
            <a:prstGeom prst="roundRect">
              <a:avLst>
                <a:gd name="adj" fmla="val 8667"/>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Linear</a:t>
              </a:r>
              <a:r>
                <a:rPr lang="en-US" altLang="zh-CN" sz="1050" dirty="0">
                  <a:solidFill>
                    <a:schemeClr val="bg2">
                      <a:lumMod val="25000"/>
                    </a:schemeClr>
                  </a:solidFill>
                  <a:latin typeface="Times New Roman" panose="02020603050405020304" pitchFamily="18" charset="0"/>
                  <a:cs typeface="Times New Roman" panose="02020603050405020304" pitchFamily="18" charset="0"/>
                </a:rPr>
                <a:t> + </a:t>
              </a:r>
              <a:r>
                <a:rPr lang="en-US" altLang="zh-CN" sz="1050" dirty="0" err="1">
                  <a:solidFill>
                    <a:schemeClr val="bg2">
                      <a:lumMod val="25000"/>
                    </a:schemeClr>
                  </a:solidFill>
                  <a:latin typeface="Times New Roman" panose="02020603050405020304" pitchFamily="18" charset="0"/>
                  <a:cs typeface="Times New Roman" panose="02020603050405020304" pitchFamily="18" charset="0"/>
                </a:rPr>
                <a:t>ReLU</a:t>
              </a:r>
              <a:r>
                <a:rPr lang="en-US" altLang="zh-CN" sz="1050" dirty="0">
                  <a:solidFill>
                    <a:schemeClr val="bg2">
                      <a:lumMod val="25000"/>
                    </a:schemeClr>
                  </a:solidFill>
                  <a:latin typeface="Times New Roman" panose="02020603050405020304" pitchFamily="18" charset="0"/>
                  <a:cs typeface="Times New Roman" panose="02020603050405020304" pitchFamily="18" charset="0"/>
                </a:rPr>
                <a:t> + </a:t>
              </a:r>
              <a:r>
                <a:rPr lang="en-US" altLang="zh-CN" sz="1050" dirty="0" err="1">
                  <a:solidFill>
                    <a:schemeClr val="bg2">
                      <a:lumMod val="25000"/>
                    </a:schemeClr>
                  </a:solidFill>
                  <a:latin typeface="Times New Roman" panose="02020603050405020304" pitchFamily="18" charset="0"/>
                  <a:cs typeface="Times New Roman" panose="02020603050405020304" pitchFamily="18" charset="0"/>
                </a:rPr>
                <a:t>spectral_norm</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23" name="矩形: 圆角 322"/>
            <p:cNvSpPr/>
            <p:nvPr/>
          </p:nvSpPr>
          <p:spPr>
            <a:xfrm>
              <a:off x="10289854" y="2519408"/>
              <a:ext cx="1430913" cy="417969"/>
            </a:xfrm>
            <a:prstGeom prst="roundRect">
              <a:avLst>
                <a:gd name="adj" fmla="val 8667"/>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Linear</a:t>
              </a:r>
              <a:r>
                <a:rPr lang="en-US" altLang="zh-CN" sz="1050" dirty="0">
                  <a:solidFill>
                    <a:schemeClr val="bg2">
                      <a:lumMod val="25000"/>
                    </a:schemeClr>
                  </a:solidFill>
                  <a:latin typeface="Times New Roman" panose="02020603050405020304" pitchFamily="18" charset="0"/>
                  <a:cs typeface="Times New Roman" panose="02020603050405020304" pitchFamily="18" charset="0"/>
                </a:rPr>
                <a:t> + </a:t>
              </a:r>
              <a:r>
                <a:rPr lang="en-US" altLang="zh-CN" sz="1050" dirty="0" err="1">
                  <a:solidFill>
                    <a:schemeClr val="bg2">
                      <a:lumMod val="25000"/>
                    </a:schemeClr>
                  </a:solidFill>
                  <a:latin typeface="Times New Roman" panose="02020603050405020304" pitchFamily="18" charset="0"/>
                  <a:cs typeface="Times New Roman" panose="02020603050405020304" pitchFamily="18" charset="0"/>
                </a:rPr>
                <a:t>ReLU</a:t>
              </a:r>
              <a:r>
                <a:rPr lang="en-US" altLang="zh-CN" sz="1050" dirty="0">
                  <a:solidFill>
                    <a:schemeClr val="bg2">
                      <a:lumMod val="25000"/>
                    </a:schemeClr>
                  </a:solidFill>
                  <a:latin typeface="Times New Roman" panose="02020603050405020304" pitchFamily="18" charset="0"/>
                  <a:cs typeface="Times New Roman" panose="02020603050405020304" pitchFamily="18" charset="0"/>
                </a:rPr>
                <a:t> + </a:t>
              </a:r>
              <a:r>
                <a:rPr lang="en-US" altLang="zh-CN" sz="1050" dirty="0" err="1">
                  <a:solidFill>
                    <a:schemeClr val="bg2">
                      <a:lumMod val="25000"/>
                    </a:schemeClr>
                  </a:solidFill>
                  <a:latin typeface="Times New Roman" panose="02020603050405020304" pitchFamily="18" charset="0"/>
                  <a:cs typeface="Times New Roman" panose="02020603050405020304" pitchFamily="18" charset="0"/>
                </a:rPr>
                <a:t>spectral_norm</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324" name="直接箭头连接符 323"/>
            <p:cNvCxnSpPr>
              <a:stCxn id="310" idx="2"/>
              <a:endCxn id="321" idx="0"/>
            </p:cNvCxnSpPr>
            <p:nvPr/>
          </p:nvCxnSpPr>
          <p:spPr>
            <a:xfrm>
              <a:off x="9320818" y="2392307"/>
              <a:ext cx="0" cy="127101"/>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327" name="直接箭头连接符 326"/>
            <p:cNvCxnSpPr>
              <a:stCxn id="322" idx="2"/>
              <a:endCxn id="323" idx="0"/>
            </p:cNvCxnSpPr>
            <p:nvPr/>
          </p:nvCxnSpPr>
          <p:spPr>
            <a:xfrm>
              <a:off x="11005311" y="2388812"/>
              <a:ext cx="0" cy="130596"/>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330" name="矩形: 圆角 329"/>
            <p:cNvSpPr/>
            <p:nvPr/>
          </p:nvSpPr>
          <p:spPr>
            <a:xfrm>
              <a:off x="9193969" y="3240201"/>
              <a:ext cx="1979461" cy="417969"/>
            </a:xfrm>
            <a:prstGeom prst="roundRect">
              <a:avLst>
                <a:gd name="adj" fmla="val 8667"/>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Linear</a:t>
              </a:r>
              <a:r>
                <a:rPr lang="en-US" altLang="zh-CN" sz="1050" dirty="0">
                  <a:solidFill>
                    <a:schemeClr val="bg2">
                      <a:lumMod val="25000"/>
                    </a:schemeClr>
                  </a:solidFill>
                  <a:latin typeface="Times New Roman" panose="02020603050405020304" pitchFamily="18" charset="0"/>
                  <a:cs typeface="Times New Roman" panose="02020603050405020304" pitchFamily="18" charset="0"/>
                </a:rPr>
                <a:t> + </a:t>
              </a:r>
              <a:r>
                <a:rPr lang="en-US" altLang="zh-CN" sz="1050" dirty="0" err="1">
                  <a:solidFill>
                    <a:schemeClr val="bg2">
                      <a:lumMod val="25000"/>
                    </a:schemeClr>
                  </a:solidFill>
                  <a:latin typeface="Times New Roman" panose="02020603050405020304" pitchFamily="18" charset="0"/>
                  <a:cs typeface="Times New Roman" panose="02020603050405020304" pitchFamily="18" charset="0"/>
                </a:rPr>
                <a:t>spectral_norm</a:t>
              </a:r>
              <a:r>
                <a:rPr lang="en-US" altLang="zh-CN" sz="1050" dirty="0">
                  <a:solidFill>
                    <a:schemeClr val="bg2">
                      <a:lumMod val="25000"/>
                    </a:schemeClr>
                  </a:solidFill>
                  <a:latin typeface="Times New Roman" panose="02020603050405020304" pitchFamily="18" charset="0"/>
                  <a:cs typeface="Times New Roman" panose="02020603050405020304" pitchFamily="18" charset="0"/>
                </a:rPr>
                <a:t> + </a:t>
              </a:r>
              <a:r>
                <a:rPr lang="en-US" altLang="zh-CN" sz="1050" dirty="0" err="1">
                  <a:solidFill>
                    <a:schemeClr val="bg2">
                      <a:lumMod val="25000"/>
                    </a:schemeClr>
                  </a:solidFill>
                  <a:latin typeface="Times New Roman" panose="02020603050405020304" pitchFamily="18" charset="0"/>
                  <a:cs typeface="Times New Roman" panose="02020603050405020304" pitchFamily="18" charset="0"/>
                </a:rPr>
                <a:t>ReLU</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331" name="直接箭头连接符 330"/>
            <p:cNvCxnSpPr>
              <a:stCxn id="321" idx="2"/>
            </p:cNvCxnSpPr>
            <p:nvPr/>
          </p:nvCxnSpPr>
          <p:spPr>
            <a:xfrm>
              <a:off x="9320818" y="2937377"/>
              <a:ext cx="0" cy="298827"/>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cxnSp>
          <p:nvCxnSpPr>
            <p:cNvPr id="334" name="直接箭头连接符 333"/>
            <p:cNvCxnSpPr>
              <a:stCxn id="323" idx="2"/>
            </p:cNvCxnSpPr>
            <p:nvPr/>
          </p:nvCxnSpPr>
          <p:spPr>
            <a:xfrm flipH="1">
              <a:off x="11005310" y="2937377"/>
              <a:ext cx="1" cy="295332"/>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sp>
          <p:nvSpPr>
            <p:cNvPr id="338" name="矩形: 圆角 337"/>
            <p:cNvSpPr/>
            <p:nvPr/>
          </p:nvSpPr>
          <p:spPr>
            <a:xfrm>
              <a:off x="9468243" y="3822178"/>
              <a:ext cx="1430912" cy="216732"/>
            </a:xfrm>
            <a:prstGeom prst="roundRect">
              <a:avLst>
                <a:gd name="adj" fmla="val 8667"/>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b="1" dirty="0">
                  <a:solidFill>
                    <a:schemeClr val="bg2">
                      <a:lumMod val="25000"/>
                    </a:schemeClr>
                  </a:solidFill>
                  <a:latin typeface="Times New Roman" panose="02020603050405020304" pitchFamily="18" charset="0"/>
                  <a:cs typeface="Times New Roman" panose="02020603050405020304" pitchFamily="18" charset="0"/>
                </a:rPr>
                <a:t>Linear</a:t>
              </a:r>
              <a:endParaRPr lang="zh-CN" altLang="en-US" sz="1050" dirty="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339" name="直接箭头连接符 338"/>
            <p:cNvCxnSpPr>
              <a:stCxn id="330" idx="2"/>
              <a:endCxn id="338" idx="0"/>
            </p:cNvCxnSpPr>
            <p:nvPr/>
          </p:nvCxnSpPr>
          <p:spPr>
            <a:xfrm flipH="1">
              <a:off x="10183699" y="3658170"/>
              <a:ext cx="1" cy="164008"/>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研究方法二</a:t>
            </a:r>
            <a:endParaRPr lang="zh-CN" altLang="en-US" dirty="0"/>
          </a:p>
        </p:txBody>
      </p:sp>
      <p:sp>
        <p:nvSpPr>
          <p:cNvPr id="3" name="灯片编号占位符 2"/>
          <p:cNvSpPr>
            <a:spLocks noGrp="1"/>
          </p:cNvSpPr>
          <p:nvPr>
            <p:ph type="sldNum" sz="quarter" idx="10"/>
          </p:nvPr>
        </p:nvSpPr>
        <p:spPr/>
        <p:txBody>
          <a:bodyPr/>
          <a:lstStyle/>
          <a:p>
            <a:r>
              <a:rPr lang="en-US" altLang="zh-CN" dirty="0"/>
              <a:t>21</a:t>
            </a:r>
            <a:endParaRPr lang="zh-CN" altLang="en-US" dirty="0"/>
          </a:p>
        </p:txBody>
      </p:sp>
      <p:sp>
        <p:nvSpPr>
          <p:cNvPr id="6" name="文本框 5"/>
          <p:cNvSpPr txBox="1"/>
          <p:nvPr/>
        </p:nvSpPr>
        <p:spPr>
          <a:xfrm>
            <a:off x="614680" y="1023263"/>
            <a:ext cx="6642100"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训练过程与损失函数设计</a:t>
            </a:r>
            <a:endParaRPr lang="en-US" altLang="zh-CN" sz="2000" b="1"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614680" y="1602087"/>
            <a:ext cx="4805888" cy="2730302"/>
          </a:xfrm>
          <a:prstGeom prst="rect">
            <a:avLst/>
          </a:prstGeom>
        </p:spPr>
      </p:pic>
      <p:cxnSp>
        <p:nvCxnSpPr>
          <p:cNvPr id="7" name="直接箭头连接符 6"/>
          <p:cNvCxnSpPr/>
          <p:nvPr/>
        </p:nvCxnSpPr>
        <p:spPr>
          <a:xfrm flipH="1">
            <a:off x="3486150" y="4281589"/>
            <a:ext cx="1060450" cy="0"/>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729749" y="3760889"/>
            <a:ext cx="471151" cy="307777"/>
          </a:xfrm>
          <a:prstGeom prst="rect">
            <a:avLst/>
          </a:prstGeom>
          <a:noFill/>
        </p:spPr>
        <p:txBody>
          <a:bodyPr wrap="square">
            <a:spAutoFit/>
          </a:bodyPr>
          <a:lstStyle/>
          <a:p>
            <a:pPr algn="ctr"/>
            <a:r>
              <a:rPr lang="zh-CN" altLang="en-US" sz="1400" dirty="0">
                <a:solidFill>
                  <a:schemeClr val="bg2">
                    <a:lumMod val="25000"/>
                  </a:schemeClr>
                </a:solidFill>
                <a:latin typeface="Times New Roman" panose="02020603050405020304" pitchFamily="18" charset="0"/>
                <a:cs typeface="Times New Roman" panose="02020603050405020304" pitchFamily="18" charset="0"/>
              </a:rPr>
              <a:t>②</a:t>
            </a:r>
            <a:endParaRPr lang="zh-CN" altLang="en-US" sz="1400" dirty="0"/>
          </a:p>
        </p:txBody>
      </p:sp>
      <p:cxnSp>
        <p:nvCxnSpPr>
          <p:cNvPr id="10" name="直接箭头连接符 9"/>
          <p:cNvCxnSpPr/>
          <p:nvPr/>
        </p:nvCxnSpPr>
        <p:spPr>
          <a:xfrm flipH="1">
            <a:off x="1435100" y="3760889"/>
            <a:ext cx="1060450" cy="0"/>
          </a:xfrm>
          <a:prstGeom prst="straightConnector1">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1381125" y="2001939"/>
            <a:ext cx="1060450" cy="0"/>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675774" y="1694162"/>
            <a:ext cx="471151" cy="307777"/>
          </a:xfrm>
          <a:prstGeom prst="rect">
            <a:avLst/>
          </a:prstGeom>
          <a:noFill/>
        </p:spPr>
        <p:txBody>
          <a:bodyPr wrap="square">
            <a:spAutoFit/>
          </a:bodyPr>
          <a:lstStyle/>
          <a:p>
            <a:pPr algn="ctr"/>
            <a:r>
              <a:rPr lang="zh-CN" altLang="en-US" sz="1400" dirty="0">
                <a:solidFill>
                  <a:schemeClr val="bg2">
                    <a:lumMod val="25000"/>
                  </a:schemeClr>
                </a:solidFill>
                <a:latin typeface="Times New Roman" panose="02020603050405020304" pitchFamily="18" charset="0"/>
                <a:cs typeface="Times New Roman" panose="02020603050405020304" pitchFamily="18" charset="0"/>
              </a:rPr>
              <a:t>②</a:t>
            </a:r>
            <a:endParaRPr lang="zh-CN" altLang="en-US" sz="1400" dirty="0"/>
          </a:p>
        </p:txBody>
      </p:sp>
      <p:sp>
        <p:nvSpPr>
          <p:cNvPr id="13" name="文本框 12"/>
          <p:cNvSpPr txBox="1"/>
          <p:nvPr/>
        </p:nvSpPr>
        <p:spPr>
          <a:xfrm>
            <a:off x="4467982" y="4127700"/>
            <a:ext cx="471151" cy="307777"/>
          </a:xfrm>
          <a:prstGeom prst="rect">
            <a:avLst/>
          </a:prstGeom>
          <a:noFill/>
        </p:spPr>
        <p:txBody>
          <a:bodyPr wrap="square">
            <a:spAutoFit/>
          </a:bodyPr>
          <a:lstStyle/>
          <a:p>
            <a:pPr algn="ctr"/>
            <a:r>
              <a:rPr lang="zh-CN" altLang="en-US" sz="1400" dirty="0">
                <a:solidFill>
                  <a:schemeClr val="bg2">
                    <a:lumMod val="25000"/>
                  </a:schemeClr>
                </a:solidFill>
                <a:latin typeface="Times New Roman" panose="02020603050405020304" pitchFamily="18" charset="0"/>
                <a:cs typeface="Times New Roman" panose="02020603050405020304" pitchFamily="18" charset="0"/>
              </a:rPr>
              <a:t>①</a:t>
            </a:r>
            <a:endParaRPr lang="zh-CN" altLang="en-US" sz="1400" dirty="0"/>
          </a:p>
        </p:txBody>
      </p:sp>
      <p:sp>
        <p:nvSpPr>
          <p:cNvPr id="14" name="文本框 13"/>
          <p:cNvSpPr txBox="1"/>
          <p:nvPr/>
        </p:nvSpPr>
        <p:spPr>
          <a:xfrm>
            <a:off x="3742699" y="1694162"/>
            <a:ext cx="471151" cy="307777"/>
          </a:xfrm>
          <a:prstGeom prst="rect">
            <a:avLst/>
          </a:prstGeom>
          <a:noFill/>
        </p:spPr>
        <p:txBody>
          <a:bodyPr wrap="square">
            <a:spAutoFit/>
          </a:bodyPr>
          <a:lstStyle/>
          <a:p>
            <a:pPr algn="ctr"/>
            <a:r>
              <a:rPr lang="zh-CN" altLang="en-US" sz="1400" dirty="0">
                <a:solidFill>
                  <a:schemeClr val="bg2">
                    <a:lumMod val="25000"/>
                  </a:schemeClr>
                </a:solidFill>
                <a:latin typeface="Times New Roman" panose="02020603050405020304" pitchFamily="18" charset="0"/>
                <a:cs typeface="Times New Roman" panose="02020603050405020304" pitchFamily="18" charset="0"/>
              </a:rPr>
              <a:t>③</a:t>
            </a:r>
            <a:endParaRPr lang="zh-CN" altLang="en-US" sz="1400" dirty="0"/>
          </a:p>
        </p:txBody>
      </p:sp>
      <p:cxnSp>
        <p:nvCxnSpPr>
          <p:cNvPr id="15" name="直接箭头连接符 14"/>
          <p:cNvCxnSpPr/>
          <p:nvPr/>
        </p:nvCxnSpPr>
        <p:spPr>
          <a:xfrm flipH="1">
            <a:off x="3407532" y="1997278"/>
            <a:ext cx="1060450"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599638" y="1694162"/>
            <a:ext cx="5977682"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对抗性解耦：</a:t>
            </a:r>
            <a:endParaRPr lang="zh-CN" altLang="en-US" b="1" dirty="0">
              <a:latin typeface="宋体" panose="02010600030101010101" pitchFamily="2" charset="-122"/>
              <a:ea typeface="宋体" panose="02010600030101010101" pitchFamily="2" charset="-122"/>
            </a:endParaRPr>
          </a:p>
        </p:txBody>
      </p:sp>
      <p:sp>
        <p:nvSpPr>
          <p:cNvPr id="17" name="文本框 16"/>
          <p:cNvSpPr txBox="1"/>
          <p:nvPr/>
        </p:nvSpPr>
        <p:spPr>
          <a:xfrm>
            <a:off x="5995412" y="2072247"/>
            <a:ext cx="5186134" cy="188128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u="sng" dirty="0">
                <a:latin typeface="宋体" panose="02010600030101010101" pitchFamily="2" charset="-122"/>
                <a:ea typeface="宋体" panose="02010600030101010101" pitchFamily="2" charset="-122"/>
              </a:rPr>
              <a:t>目标：保证射频指纹原型稳定，且与噪声原型不相关</a:t>
            </a: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编码器：最小化射频指纹原型与语义噪声的相关性</a:t>
            </a:r>
            <a:endParaRPr lang="en-US" altLang="zh-CN" sz="1600" dirty="0">
              <a:latin typeface="宋体" panose="02010600030101010101" pitchFamily="2" charset="-122"/>
              <a:ea typeface="宋体" panose="02010600030101010101" pitchFamily="2" charset="-122"/>
            </a:endParaRPr>
          </a:p>
          <a:p>
            <a:pPr>
              <a:lnSpc>
                <a:spcPct val="150000"/>
              </a:lnSpc>
            </a:pP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判别器：最大化射频指纹原型与语义噪声的相关性</a:t>
            </a:r>
            <a:endParaRPr lang="en-US" altLang="zh-CN" sz="1600"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关于对抗样本</a:t>
            </a:r>
            <a:endParaRPr lang="en-US" altLang="zh-CN" sz="1600" dirty="0">
              <a:latin typeface="宋体" panose="02010600030101010101" pitchFamily="2" charset="-122"/>
              <a:ea typeface="宋体" panose="02010600030101010101" pitchFamily="2" charset="-122"/>
            </a:endParaRPr>
          </a:p>
          <a:p>
            <a:pPr>
              <a:lnSpc>
                <a:spcPct val="150000"/>
              </a:lnSpc>
            </a:pP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对抗干扰作为普通信道噪声采样编码到噪声空间</a:t>
            </a:r>
            <a:endParaRPr lang="en-US" altLang="zh-CN" sz="1600" dirty="0">
              <a:latin typeface="宋体" panose="02010600030101010101" pitchFamily="2" charset="-122"/>
              <a:ea typeface="宋体" panose="02010600030101010101" pitchFamily="2" charset="-122"/>
            </a:endParaRPr>
          </a:p>
        </p:txBody>
      </p:sp>
      <p:sp>
        <p:nvSpPr>
          <p:cNvPr id="18" name="弧形 17"/>
          <p:cNvSpPr/>
          <p:nvPr/>
        </p:nvSpPr>
        <p:spPr>
          <a:xfrm rot="20053842" flipH="1">
            <a:off x="6192517" y="2699290"/>
            <a:ext cx="342056" cy="342056"/>
          </a:xfrm>
          <a:prstGeom prst="arc">
            <a:avLst>
              <a:gd name="adj1" fmla="val 16200000"/>
              <a:gd name="adj2" fmla="val 2157920"/>
            </a:avLst>
          </a:prstGeom>
          <a:ln>
            <a:headEnd type="stealth"/>
            <a:tailEnd type="stealth"/>
          </a:ln>
        </p:spPr>
        <p:style>
          <a:lnRef idx="1">
            <a:schemeClr val="dk1"/>
          </a:lnRef>
          <a:fillRef idx="0">
            <a:schemeClr val="dk1"/>
          </a:fillRef>
          <a:effectRef idx="0">
            <a:schemeClr val="dk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20" name="文本框 19"/>
          <p:cNvSpPr txBox="1"/>
          <p:nvPr/>
        </p:nvSpPr>
        <p:spPr>
          <a:xfrm>
            <a:off x="5730299" y="2734738"/>
            <a:ext cx="530225" cy="276999"/>
          </a:xfrm>
          <a:prstGeom prst="rect">
            <a:avLst/>
          </a:prstGeom>
          <a:noFill/>
        </p:spPr>
        <p:txBody>
          <a:bodyPr wrap="square">
            <a:spAutoFit/>
          </a:bodyPr>
          <a:lstStyle/>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GAN</a:t>
            </a:r>
            <a:endParaRPr lang="zh-CN" altLang="en-US" dirty="0">
              <a:latin typeface="Times New Roman" panose="02020603050405020304" pitchFamily="18" charset="0"/>
              <a:cs typeface="Times New Roman" panose="02020603050405020304" pitchFamily="18" charset="0"/>
            </a:endParaRPr>
          </a:p>
        </p:txBody>
      </p:sp>
      <p:graphicFrame>
        <p:nvGraphicFramePr>
          <p:cNvPr id="21" name="对象 20"/>
          <p:cNvGraphicFramePr>
            <a:graphicFrameLocks noChangeAspect="1"/>
          </p:cNvGraphicFramePr>
          <p:nvPr/>
        </p:nvGraphicFramePr>
        <p:xfrm>
          <a:off x="3543300" y="4511103"/>
          <a:ext cx="504825" cy="342900"/>
        </p:xfrm>
        <a:graphic>
          <a:graphicData uri="http://schemas.openxmlformats.org/presentationml/2006/ole">
            <mc:AlternateContent xmlns:mc="http://schemas.openxmlformats.org/markup-compatibility/2006">
              <mc:Choice xmlns:v="urn:schemas-microsoft-com:vml" Requires="v">
                <p:oleObj spid="_x0000_s5" name="AxMath" r:id="rId2" imgW="914400" imgH="914400" progId="Equation.AxMath">
                  <p:embed/>
                </p:oleObj>
              </mc:Choice>
              <mc:Fallback>
                <p:oleObj name="AxMath" r:id="rId2" imgW="914400" imgH="914400" progId="Equation.AxMath">
                  <p:embed/>
                  <p:pic>
                    <p:nvPicPr>
                      <p:cNvPr id="0" name="图片 4"/>
                      <p:cNvPicPr/>
                      <p:nvPr/>
                    </p:nvPicPr>
                    <p:blipFill>
                      <a:blip r:embed="rId3"/>
                      <a:stretch>
                        <a:fillRect/>
                      </a:stretch>
                    </p:blipFill>
                    <p:spPr>
                      <a:xfrm>
                        <a:off x="3543300" y="4511103"/>
                        <a:ext cx="504825" cy="342900"/>
                      </a:xfrm>
                      <a:prstGeom prst="rect">
                        <a:avLst/>
                      </a:prstGeom>
                    </p:spPr>
                  </p:pic>
                </p:oleObj>
              </mc:Fallback>
            </mc:AlternateContent>
          </a:graphicData>
        </a:graphic>
      </p:graphicFrame>
      <p:sp>
        <p:nvSpPr>
          <p:cNvPr id="22" name="文本框 21"/>
          <p:cNvSpPr txBox="1"/>
          <p:nvPr/>
        </p:nvSpPr>
        <p:spPr>
          <a:xfrm>
            <a:off x="481707" y="4433526"/>
            <a:ext cx="5186134" cy="1142620"/>
          </a:xfrm>
          <a:prstGeom prst="rect">
            <a:avLst/>
          </a:prstGeom>
          <a:noFill/>
        </p:spPr>
        <p:txBody>
          <a:bodyPr wrap="square">
            <a:spAutoFit/>
          </a:bodyPr>
          <a:lstStyle/>
          <a:p>
            <a:pPr>
              <a:lnSpc>
                <a:spcPct val="150000"/>
              </a:lnSpc>
            </a:pPr>
            <a:r>
              <a:rPr lang="zh-CN" altLang="en-US" sz="1600" dirty="0">
                <a:latin typeface="宋体" panose="02010600030101010101" pitchFamily="2" charset="-122"/>
                <a:ea typeface="宋体" panose="02010600030101010101" pitchFamily="2" charset="-122"/>
              </a:rPr>
              <a:t>给定一个大小为   的小批量信号     ：</a:t>
            </a:r>
            <a:endParaRPr lang="en-US" altLang="zh-CN" sz="1600"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生成“相关”样本</a:t>
            </a:r>
            <a:endParaRPr lang="en-US" altLang="zh-CN" sz="1600"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生成“不相关”样本</a:t>
            </a:r>
            <a:endParaRPr lang="en-US" altLang="zh-CN" sz="1600" dirty="0">
              <a:latin typeface="宋体" panose="02010600030101010101" pitchFamily="2" charset="-122"/>
              <a:ea typeface="宋体" panose="02010600030101010101" pitchFamily="2" charset="-122"/>
            </a:endParaRPr>
          </a:p>
        </p:txBody>
      </p:sp>
      <p:graphicFrame>
        <p:nvGraphicFramePr>
          <p:cNvPr id="23" name="对象 22"/>
          <p:cNvGraphicFramePr>
            <a:graphicFrameLocks noChangeAspect="1"/>
          </p:cNvGraphicFramePr>
          <p:nvPr/>
        </p:nvGraphicFramePr>
        <p:xfrm>
          <a:off x="2043737" y="4536503"/>
          <a:ext cx="257175" cy="341313"/>
        </p:xfrm>
        <a:graphic>
          <a:graphicData uri="http://schemas.openxmlformats.org/presentationml/2006/ole">
            <mc:AlternateContent xmlns:mc="http://schemas.openxmlformats.org/markup-compatibility/2006">
              <mc:Choice xmlns:v="urn:schemas-microsoft-com:vml" Requires="v">
                <p:oleObj spid="_x0000_s8" name="AxMath" r:id="rId4" imgW="914400" imgH="914400" progId="Equation.AxMath">
                  <p:embed/>
                </p:oleObj>
              </mc:Choice>
              <mc:Fallback>
                <p:oleObj name="AxMath" r:id="rId4" imgW="914400" imgH="914400" progId="Equation.AxMath">
                  <p:embed/>
                  <p:pic>
                    <p:nvPicPr>
                      <p:cNvPr id="0" name="图片 7"/>
                      <p:cNvPicPr/>
                      <p:nvPr/>
                    </p:nvPicPr>
                    <p:blipFill>
                      <a:blip r:embed="rId5"/>
                      <a:stretch>
                        <a:fillRect/>
                      </a:stretch>
                    </p:blipFill>
                    <p:spPr>
                      <a:xfrm>
                        <a:off x="2043737" y="4536503"/>
                        <a:ext cx="257175" cy="341313"/>
                      </a:xfrm>
                      <a:prstGeom prst="rect">
                        <a:avLst/>
                      </a:prstGeom>
                    </p:spPr>
                  </p:pic>
                </p:oleObj>
              </mc:Fallback>
            </mc:AlternateContent>
          </a:graphicData>
        </a:graphic>
      </p:graphicFrame>
      <p:sp>
        <p:nvSpPr>
          <p:cNvPr id="24" name="矩形 23"/>
          <p:cNvSpPr/>
          <p:nvPr/>
        </p:nvSpPr>
        <p:spPr>
          <a:xfrm>
            <a:off x="1183879" y="2078598"/>
            <a:ext cx="1540271" cy="1587504"/>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对象 24"/>
          <p:cNvGraphicFramePr>
            <a:graphicFrameLocks noChangeAspect="1"/>
          </p:cNvGraphicFramePr>
          <p:nvPr/>
        </p:nvGraphicFramePr>
        <p:xfrm>
          <a:off x="702867" y="3535696"/>
          <a:ext cx="481012" cy="355600"/>
        </p:xfrm>
        <a:graphic>
          <a:graphicData uri="http://schemas.openxmlformats.org/presentationml/2006/ole">
            <mc:AlternateContent xmlns:mc="http://schemas.openxmlformats.org/markup-compatibility/2006">
              <mc:Choice xmlns:v="urn:schemas-microsoft-com:vml" Requires="v">
                <p:oleObj spid="_x0000_s19" name="AxMath" r:id="rId6" imgW="914400" imgH="914400" progId="Equation.AxMath">
                  <p:embed/>
                </p:oleObj>
              </mc:Choice>
              <mc:Fallback>
                <p:oleObj name="AxMath" r:id="rId6" imgW="914400" imgH="914400" progId="Equation.AxMath">
                  <p:embed/>
                  <p:pic>
                    <p:nvPicPr>
                      <p:cNvPr id="0" name="图片 18"/>
                      <p:cNvPicPr/>
                      <p:nvPr/>
                    </p:nvPicPr>
                    <p:blipFill>
                      <a:blip r:embed="rId7"/>
                      <a:stretch>
                        <a:fillRect/>
                      </a:stretch>
                    </p:blipFill>
                    <p:spPr>
                      <a:xfrm>
                        <a:off x="702867" y="3535696"/>
                        <a:ext cx="481012" cy="355600"/>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2895013" y="4879624"/>
          <a:ext cx="2590800" cy="357188"/>
        </p:xfrm>
        <a:graphic>
          <a:graphicData uri="http://schemas.openxmlformats.org/presentationml/2006/ole">
            <mc:AlternateContent xmlns:mc="http://schemas.openxmlformats.org/markup-compatibility/2006">
              <mc:Choice xmlns:v="urn:schemas-microsoft-com:vml" Requires="v">
                <p:oleObj spid="_x0000_s27" name="AxMath" r:id="rId8" imgW="914400" imgH="914400" progId="Equation.AxMath">
                  <p:embed/>
                </p:oleObj>
              </mc:Choice>
              <mc:Fallback>
                <p:oleObj name="AxMath" r:id="rId8" imgW="914400" imgH="914400" progId="Equation.AxMath">
                  <p:embed/>
                  <p:pic>
                    <p:nvPicPr>
                      <p:cNvPr id="0" name="图片 26"/>
                      <p:cNvPicPr/>
                      <p:nvPr/>
                    </p:nvPicPr>
                    <p:blipFill>
                      <a:blip r:embed="rId9"/>
                      <a:stretch>
                        <a:fillRect/>
                      </a:stretch>
                    </p:blipFill>
                    <p:spPr>
                      <a:xfrm>
                        <a:off x="2895013" y="4879624"/>
                        <a:ext cx="2590800" cy="357188"/>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2893050" y="5236812"/>
          <a:ext cx="2641600" cy="371475"/>
        </p:xfrm>
        <a:graphic>
          <a:graphicData uri="http://schemas.openxmlformats.org/presentationml/2006/ole">
            <mc:AlternateContent xmlns:mc="http://schemas.openxmlformats.org/markup-compatibility/2006">
              <mc:Choice xmlns:v="urn:schemas-microsoft-com:vml" Requires="v">
                <p:oleObj spid="_x0000_s29" name="AxMath" r:id="rId10" imgW="914400" imgH="914400" progId="Equation.AxMath">
                  <p:embed/>
                </p:oleObj>
              </mc:Choice>
              <mc:Fallback>
                <p:oleObj name="AxMath" r:id="rId10" imgW="914400" imgH="914400" progId="Equation.AxMath">
                  <p:embed/>
                  <p:pic>
                    <p:nvPicPr>
                      <p:cNvPr id="0" name="图片 28"/>
                      <p:cNvPicPr/>
                      <p:nvPr/>
                    </p:nvPicPr>
                    <p:blipFill>
                      <a:blip r:embed="rId11"/>
                      <a:stretch>
                        <a:fillRect/>
                      </a:stretch>
                    </p:blipFill>
                    <p:spPr>
                      <a:xfrm>
                        <a:off x="2893050" y="5236812"/>
                        <a:ext cx="2641600" cy="371475"/>
                      </a:xfrm>
                      <a:prstGeom prst="rect">
                        <a:avLst/>
                      </a:prstGeom>
                    </p:spPr>
                  </p:pic>
                </p:oleObj>
              </mc:Fallback>
            </mc:AlternateContent>
          </a:graphicData>
        </a:graphic>
      </p:graphicFrame>
      <p:sp>
        <p:nvSpPr>
          <p:cNvPr id="30" name="文本框 29"/>
          <p:cNvSpPr txBox="1"/>
          <p:nvPr/>
        </p:nvSpPr>
        <p:spPr>
          <a:xfrm>
            <a:off x="1022350" y="5693998"/>
            <a:ext cx="3403600" cy="584775"/>
          </a:xfrm>
          <a:prstGeom prst="rect">
            <a:avLst/>
          </a:prstGeom>
          <a:noFill/>
        </p:spPr>
        <p:txBody>
          <a:bodyPr wrap="square">
            <a:spAutoFit/>
          </a:bodyPr>
          <a:lstStyle/>
          <a:p>
            <a:pPr algn="ctr"/>
            <a:r>
              <a:rPr lang="zh-CN" altLang="en-US" sz="1600" b="1" u="sng" dirty="0">
                <a:latin typeface="宋体" panose="02010600030101010101" pitchFamily="2" charset="-122"/>
                <a:ea typeface="宋体" panose="02010600030101010101" pitchFamily="2" charset="-122"/>
              </a:rPr>
              <a:t>信号样本与噪声向量来源不同时，输入噪声天然具有统计独立性</a:t>
            </a:r>
            <a:endParaRPr lang="zh-CN" altLang="en-US" sz="1600" b="1" u="sng" dirty="0"/>
          </a:p>
        </p:txBody>
      </p:sp>
      <p:graphicFrame>
        <p:nvGraphicFramePr>
          <p:cNvPr id="31" name="对象 30"/>
          <p:cNvGraphicFramePr>
            <a:graphicFrameLocks noChangeAspect="1"/>
          </p:cNvGraphicFramePr>
          <p:nvPr/>
        </p:nvGraphicFramePr>
        <p:xfrm>
          <a:off x="2921580" y="1395159"/>
          <a:ext cx="306388" cy="342900"/>
        </p:xfrm>
        <a:graphic>
          <a:graphicData uri="http://schemas.openxmlformats.org/presentationml/2006/ole">
            <mc:AlternateContent xmlns:mc="http://schemas.openxmlformats.org/markup-compatibility/2006">
              <mc:Choice xmlns:v="urn:schemas-microsoft-com:vml" Requires="v">
                <p:oleObj spid="_x0000_s32" name="AxMath" r:id="rId12" imgW="914400" imgH="914400" progId="Equation.AxMath">
                  <p:embed/>
                </p:oleObj>
              </mc:Choice>
              <mc:Fallback>
                <p:oleObj name="AxMath" r:id="rId12" imgW="914400" imgH="914400" progId="Equation.AxMath">
                  <p:embed/>
                  <p:pic>
                    <p:nvPicPr>
                      <p:cNvPr id="0" name="对象 239"/>
                      <p:cNvPicPr/>
                      <p:nvPr/>
                    </p:nvPicPr>
                    <p:blipFill>
                      <a:blip r:embed="rId13"/>
                      <a:stretch>
                        <a:fillRect/>
                      </a:stretch>
                    </p:blipFill>
                    <p:spPr>
                      <a:xfrm>
                        <a:off x="2921580" y="1395159"/>
                        <a:ext cx="306388" cy="342900"/>
                      </a:xfrm>
                      <a:prstGeom prst="rect">
                        <a:avLst/>
                      </a:prstGeom>
                    </p:spPr>
                  </p:pic>
                </p:oleObj>
              </mc:Fallback>
            </mc:AlternateContent>
          </a:graphicData>
        </a:graphic>
      </p:graphicFrame>
      <p:graphicFrame>
        <p:nvGraphicFramePr>
          <p:cNvPr id="33" name="对象 32"/>
          <p:cNvGraphicFramePr>
            <a:graphicFrameLocks noChangeAspect="1"/>
          </p:cNvGraphicFramePr>
          <p:nvPr/>
        </p:nvGraphicFramePr>
        <p:xfrm>
          <a:off x="2921580" y="3955786"/>
          <a:ext cx="247650" cy="342900"/>
        </p:xfrm>
        <a:graphic>
          <a:graphicData uri="http://schemas.openxmlformats.org/presentationml/2006/ole">
            <mc:AlternateContent xmlns:mc="http://schemas.openxmlformats.org/markup-compatibility/2006">
              <mc:Choice xmlns:v="urn:schemas-microsoft-com:vml" Requires="v">
                <p:oleObj spid="_x0000_s34" name="AxMath" r:id="rId14" imgW="914400" imgH="914400" progId="Equation.AxMath">
                  <p:embed/>
                </p:oleObj>
              </mc:Choice>
              <mc:Fallback>
                <p:oleObj name="AxMath" r:id="rId14" imgW="914400" imgH="914400" progId="Equation.AxMath">
                  <p:embed/>
                  <p:pic>
                    <p:nvPicPr>
                      <p:cNvPr id="0" name="对象 241"/>
                      <p:cNvPicPr/>
                      <p:nvPr/>
                    </p:nvPicPr>
                    <p:blipFill>
                      <a:blip r:embed="rId15"/>
                      <a:stretch>
                        <a:fillRect/>
                      </a:stretch>
                    </p:blipFill>
                    <p:spPr>
                      <a:xfrm>
                        <a:off x="2921580" y="3955786"/>
                        <a:ext cx="247650" cy="342900"/>
                      </a:xfrm>
                      <a:prstGeom prst="rect">
                        <a:avLst/>
                      </a:prstGeom>
                    </p:spPr>
                  </p:pic>
                </p:oleObj>
              </mc:Fallback>
            </mc:AlternateContent>
          </a:graphicData>
        </a:graphic>
      </p:graphicFrame>
      <p:sp>
        <p:nvSpPr>
          <p:cNvPr id="35" name="文本框 34"/>
          <p:cNvSpPr txBox="1"/>
          <p:nvPr/>
        </p:nvSpPr>
        <p:spPr>
          <a:xfrm>
            <a:off x="5599638" y="3995322"/>
            <a:ext cx="5977682"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训练流程：</a:t>
            </a:r>
            <a:endParaRPr lang="zh-CN" altLang="en-US" b="1" dirty="0">
              <a:latin typeface="宋体" panose="02010600030101010101" pitchFamily="2" charset="-122"/>
              <a:ea typeface="宋体" panose="02010600030101010101" pitchFamily="2" charset="-122"/>
            </a:endParaRPr>
          </a:p>
        </p:txBody>
      </p:sp>
      <p:sp>
        <p:nvSpPr>
          <p:cNvPr id="36" name="文本框 35"/>
          <p:cNvSpPr txBox="1"/>
          <p:nvPr/>
        </p:nvSpPr>
        <p:spPr>
          <a:xfrm>
            <a:off x="5721771" y="4486251"/>
            <a:ext cx="365701" cy="338554"/>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① </a:t>
            </a:r>
            <a:endParaRPr lang="zh-CN" altLang="en-US" sz="1600" dirty="0"/>
          </a:p>
        </p:txBody>
      </p:sp>
      <p:graphicFrame>
        <p:nvGraphicFramePr>
          <p:cNvPr id="37" name="对象 36"/>
          <p:cNvGraphicFramePr>
            <a:graphicFrameLocks noChangeAspect="1"/>
          </p:cNvGraphicFramePr>
          <p:nvPr/>
        </p:nvGraphicFramePr>
        <p:xfrm>
          <a:off x="3690937" y="3597931"/>
          <a:ext cx="714375" cy="355600"/>
        </p:xfrm>
        <a:graphic>
          <a:graphicData uri="http://schemas.openxmlformats.org/presentationml/2006/ole">
            <mc:AlternateContent xmlns:mc="http://schemas.openxmlformats.org/markup-compatibility/2006">
              <mc:Choice xmlns:v="urn:schemas-microsoft-com:vml" Requires="v">
                <p:oleObj spid="_x0000_s38" name="AxMath" r:id="rId16" imgW="914400" imgH="914400" progId="Equation.AxMath">
                  <p:embed/>
                </p:oleObj>
              </mc:Choice>
              <mc:Fallback>
                <p:oleObj name="AxMath" r:id="rId16" imgW="914400" imgH="914400" progId="Equation.AxMath">
                  <p:embed/>
                  <p:pic>
                    <p:nvPicPr>
                      <p:cNvPr id="0" name="图片 37"/>
                      <p:cNvPicPr/>
                      <p:nvPr/>
                    </p:nvPicPr>
                    <p:blipFill>
                      <a:blip r:embed="rId17"/>
                      <a:stretch>
                        <a:fillRect/>
                      </a:stretch>
                    </p:blipFill>
                    <p:spPr>
                      <a:xfrm>
                        <a:off x="3690937" y="3597931"/>
                        <a:ext cx="714375" cy="355600"/>
                      </a:xfrm>
                      <a:prstGeom prst="rect">
                        <a:avLst/>
                      </a:prstGeom>
                    </p:spPr>
                  </p:pic>
                </p:oleObj>
              </mc:Fallback>
            </mc:AlternateContent>
          </a:graphicData>
        </a:graphic>
      </p:graphicFrame>
      <p:graphicFrame>
        <p:nvGraphicFramePr>
          <p:cNvPr id="39" name="对象 38"/>
          <p:cNvGraphicFramePr>
            <a:graphicFrameLocks noChangeAspect="1"/>
          </p:cNvGraphicFramePr>
          <p:nvPr/>
        </p:nvGraphicFramePr>
        <p:xfrm>
          <a:off x="6125564" y="4496815"/>
          <a:ext cx="3213100" cy="371475"/>
        </p:xfrm>
        <a:graphic>
          <a:graphicData uri="http://schemas.openxmlformats.org/presentationml/2006/ole">
            <mc:AlternateContent xmlns:mc="http://schemas.openxmlformats.org/markup-compatibility/2006">
              <mc:Choice xmlns:v="urn:schemas-microsoft-com:vml" Requires="v">
                <p:oleObj spid="_x0000_s40" name="AxMath" r:id="rId18" imgW="914400" imgH="914400" progId="Equation.AxMath">
                  <p:embed/>
                </p:oleObj>
              </mc:Choice>
              <mc:Fallback>
                <p:oleObj name="AxMath" r:id="rId18" imgW="914400" imgH="914400" progId="Equation.AxMath">
                  <p:embed/>
                  <p:pic>
                    <p:nvPicPr>
                      <p:cNvPr id="0" name="图片 39"/>
                      <p:cNvPicPr/>
                      <p:nvPr/>
                    </p:nvPicPr>
                    <p:blipFill>
                      <a:blip r:embed="rId19"/>
                      <a:stretch>
                        <a:fillRect/>
                      </a:stretch>
                    </p:blipFill>
                    <p:spPr>
                      <a:xfrm>
                        <a:off x="6125564" y="4496815"/>
                        <a:ext cx="3213100" cy="371475"/>
                      </a:xfrm>
                      <a:prstGeom prst="rect">
                        <a:avLst/>
                      </a:prstGeom>
                    </p:spPr>
                  </p:pic>
                </p:oleObj>
              </mc:Fallback>
            </mc:AlternateContent>
          </a:graphicData>
        </a:graphic>
      </p:graphicFrame>
      <p:graphicFrame>
        <p:nvGraphicFramePr>
          <p:cNvPr id="41" name="对象 40"/>
          <p:cNvGraphicFramePr>
            <a:graphicFrameLocks noChangeAspect="1"/>
          </p:cNvGraphicFramePr>
          <p:nvPr/>
        </p:nvGraphicFramePr>
        <p:xfrm>
          <a:off x="6135171" y="4931104"/>
          <a:ext cx="2970213" cy="371475"/>
        </p:xfrm>
        <a:graphic>
          <a:graphicData uri="http://schemas.openxmlformats.org/presentationml/2006/ole">
            <mc:AlternateContent xmlns:mc="http://schemas.openxmlformats.org/markup-compatibility/2006">
              <mc:Choice xmlns:v="urn:schemas-microsoft-com:vml" Requires="v">
                <p:oleObj spid="_x0000_s42" name="AxMath" r:id="rId20" imgW="914400" imgH="914400" progId="Equation.AxMath">
                  <p:embed/>
                </p:oleObj>
              </mc:Choice>
              <mc:Fallback>
                <p:oleObj name="AxMath" r:id="rId20" imgW="914400" imgH="914400" progId="Equation.AxMath">
                  <p:embed/>
                  <p:pic>
                    <p:nvPicPr>
                      <p:cNvPr id="0" name="图片 41"/>
                      <p:cNvPicPr/>
                      <p:nvPr/>
                    </p:nvPicPr>
                    <p:blipFill>
                      <a:blip r:embed="rId21"/>
                      <a:stretch>
                        <a:fillRect/>
                      </a:stretch>
                    </p:blipFill>
                    <p:spPr>
                      <a:xfrm>
                        <a:off x="6135171" y="4931104"/>
                        <a:ext cx="2970213" cy="371475"/>
                      </a:xfrm>
                      <a:prstGeom prst="rect">
                        <a:avLst/>
                      </a:prstGeom>
                    </p:spPr>
                  </p:pic>
                </p:oleObj>
              </mc:Fallback>
            </mc:AlternateContent>
          </a:graphicData>
        </a:graphic>
      </p:graphicFrame>
      <p:sp>
        <p:nvSpPr>
          <p:cNvPr id="43" name="文本框 42"/>
          <p:cNvSpPr txBox="1"/>
          <p:nvPr/>
        </p:nvSpPr>
        <p:spPr>
          <a:xfrm>
            <a:off x="5730299" y="5137721"/>
            <a:ext cx="365701" cy="338554"/>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 </a:t>
            </a:r>
            <a:endParaRPr lang="zh-CN" altLang="en-US" sz="1600" dirty="0"/>
          </a:p>
        </p:txBody>
      </p:sp>
      <p:graphicFrame>
        <p:nvGraphicFramePr>
          <p:cNvPr id="44" name="对象 43"/>
          <p:cNvGraphicFramePr>
            <a:graphicFrameLocks noChangeAspect="1"/>
          </p:cNvGraphicFramePr>
          <p:nvPr/>
        </p:nvGraphicFramePr>
        <p:xfrm>
          <a:off x="6125564" y="5312152"/>
          <a:ext cx="2442257" cy="591062"/>
        </p:xfrm>
        <a:graphic>
          <a:graphicData uri="http://schemas.openxmlformats.org/presentationml/2006/ole">
            <mc:AlternateContent xmlns:mc="http://schemas.openxmlformats.org/markup-compatibility/2006">
              <mc:Choice xmlns:v="urn:schemas-microsoft-com:vml" Requires="v">
                <p:oleObj spid="_x0000_s45" name="AxMath" r:id="rId22" imgW="914400" imgH="914400" progId="Equation.AxMath">
                  <p:embed/>
                </p:oleObj>
              </mc:Choice>
              <mc:Fallback>
                <p:oleObj name="AxMath" r:id="rId22" imgW="914400" imgH="914400" progId="Equation.AxMath">
                  <p:embed/>
                  <p:pic>
                    <p:nvPicPr>
                      <p:cNvPr id="0" name="图片 44"/>
                      <p:cNvPicPr/>
                      <p:nvPr/>
                    </p:nvPicPr>
                    <p:blipFill>
                      <a:blip r:embed="rId23"/>
                      <a:stretch>
                        <a:fillRect/>
                      </a:stretch>
                    </p:blipFill>
                    <p:spPr>
                      <a:xfrm>
                        <a:off x="6125564" y="5312152"/>
                        <a:ext cx="2442257" cy="591062"/>
                      </a:xfrm>
                      <a:prstGeom prst="rect">
                        <a:avLst/>
                      </a:prstGeom>
                    </p:spPr>
                  </p:pic>
                </p:oleObj>
              </mc:Fallback>
            </mc:AlternateContent>
          </a:graphicData>
        </a:graphic>
      </p:graphicFrame>
      <p:sp>
        <p:nvSpPr>
          <p:cNvPr id="46" name="文本框 45"/>
          <p:cNvSpPr txBox="1"/>
          <p:nvPr/>
        </p:nvSpPr>
        <p:spPr>
          <a:xfrm>
            <a:off x="5995412" y="5834737"/>
            <a:ext cx="5186134" cy="403957"/>
          </a:xfrm>
          <a:prstGeom prst="rect">
            <a:avLst/>
          </a:prstGeom>
          <a:noFill/>
        </p:spPr>
        <p:txBody>
          <a:bodyPr wrap="square">
            <a:spAutoFit/>
          </a:bodyPr>
          <a:lstStyle/>
          <a:p>
            <a:pPr>
              <a:lnSpc>
                <a:spcPct val="150000"/>
              </a:lnSpc>
            </a:pPr>
            <a:r>
              <a:rPr lang="zh-CN" altLang="en-US" sz="1600" dirty="0">
                <a:latin typeface="宋体" panose="02010600030101010101" pitchFamily="2" charset="-122"/>
                <a:ea typeface="宋体" panose="02010600030101010101" pitchFamily="2" charset="-122"/>
              </a:rPr>
              <a:t>通过相关</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不相关对训练鉴别器构成鉴别损失</a:t>
            </a:r>
            <a:endParaRPr lang="en-US" altLang="zh-CN" sz="1600" dirty="0">
              <a:latin typeface="宋体" panose="02010600030101010101" pitchFamily="2" charset="-122"/>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研究方法二</a:t>
            </a:r>
            <a:endParaRPr lang="zh-CN" altLang="en-US" dirty="0"/>
          </a:p>
        </p:txBody>
      </p:sp>
      <p:sp>
        <p:nvSpPr>
          <p:cNvPr id="3" name="灯片编号占位符 2"/>
          <p:cNvSpPr>
            <a:spLocks noGrp="1"/>
          </p:cNvSpPr>
          <p:nvPr>
            <p:ph type="sldNum" sz="quarter" idx="10"/>
          </p:nvPr>
        </p:nvSpPr>
        <p:spPr/>
        <p:txBody>
          <a:bodyPr/>
          <a:lstStyle/>
          <a:p>
            <a:r>
              <a:rPr lang="en-US" altLang="zh-CN" dirty="0"/>
              <a:t>22</a:t>
            </a:r>
            <a:endParaRPr lang="zh-CN" altLang="en-US" dirty="0"/>
          </a:p>
        </p:txBody>
      </p:sp>
      <p:sp>
        <p:nvSpPr>
          <p:cNvPr id="6" name="文本框 5"/>
          <p:cNvSpPr txBox="1"/>
          <p:nvPr/>
        </p:nvSpPr>
        <p:spPr>
          <a:xfrm>
            <a:off x="614680" y="1023263"/>
            <a:ext cx="6642100"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训练过程与损失函数设计</a:t>
            </a:r>
            <a:endParaRPr lang="en-US" altLang="zh-CN" sz="2000" b="1"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614680" y="1602087"/>
            <a:ext cx="4805888" cy="2730302"/>
          </a:xfrm>
          <a:prstGeom prst="rect">
            <a:avLst/>
          </a:prstGeom>
        </p:spPr>
      </p:pic>
      <p:cxnSp>
        <p:nvCxnSpPr>
          <p:cNvPr id="7" name="直接箭头连接符 6"/>
          <p:cNvCxnSpPr/>
          <p:nvPr/>
        </p:nvCxnSpPr>
        <p:spPr>
          <a:xfrm flipH="1">
            <a:off x="3486150" y="4281589"/>
            <a:ext cx="1060450" cy="0"/>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729749" y="3760889"/>
            <a:ext cx="471151" cy="307777"/>
          </a:xfrm>
          <a:prstGeom prst="rect">
            <a:avLst/>
          </a:prstGeom>
          <a:noFill/>
        </p:spPr>
        <p:txBody>
          <a:bodyPr wrap="square">
            <a:spAutoFit/>
          </a:bodyPr>
          <a:lstStyle/>
          <a:p>
            <a:pPr algn="ctr"/>
            <a:r>
              <a:rPr lang="zh-CN" altLang="en-US" sz="1400" dirty="0">
                <a:solidFill>
                  <a:schemeClr val="bg2">
                    <a:lumMod val="25000"/>
                  </a:schemeClr>
                </a:solidFill>
                <a:latin typeface="Times New Roman" panose="02020603050405020304" pitchFamily="18" charset="0"/>
                <a:cs typeface="Times New Roman" panose="02020603050405020304" pitchFamily="18" charset="0"/>
              </a:rPr>
              <a:t>②</a:t>
            </a:r>
            <a:endParaRPr lang="zh-CN" altLang="en-US" sz="1400" dirty="0"/>
          </a:p>
        </p:txBody>
      </p:sp>
      <p:cxnSp>
        <p:nvCxnSpPr>
          <p:cNvPr id="10" name="直接箭头连接符 9"/>
          <p:cNvCxnSpPr/>
          <p:nvPr/>
        </p:nvCxnSpPr>
        <p:spPr>
          <a:xfrm flipH="1">
            <a:off x="1435100" y="3760889"/>
            <a:ext cx="1060450" cy="0"/>
          </a:xfrm>
          <a:prstGeom prst="straightConnector1">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1381125" y="2001939"/>
            <a:ext cx="1060450" cy="0"/>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675774" y="1694162"/>
            <a:ext cx="471151" cy="307777"/>
          </a:xfrm>
          <a:prstGeom prst="rect">
            <a:avLst/>
          </a:prstGeom>
          <a:noFill/>
        </p:spPr>
        <p:txBody>
          <a:bodyPr wrap="square">
            <a:spAutoFit/>
          </a:bodyPr>
          <a:lstStyle/>
          <a:p>
            <a:pPr algn="ctr"/>
            <a:r>
              <a:rPr lang="zh-CN" altLang="en-US" sz="1400" dirty="0">
                <a:solidFill>
                  <a:schemeClr val="bg2">
                    <a:lumMod val="25000"/>
                  </a:schemeClr>
                </a:solidFill>
                <a:latin typeface="Times New Roman" panose="02020603050405020304" pitchFamily="18" charset="0"/>
                <a:cs typeface="Times New Roman" panose="02020603050405020304" pitchFamily="18" charset="0"/>
              </a:rPr>
              <a:t>②</a:t>
            </a:r>
            <a:endParaRPr lang="zh-CN" altLang="en-US" sz="1400" dirty="0"/>
          </a:p>
        </p:txBody>
      </p:sp>
      <p:sp>
        <p:nvSpPr>
          <p:cNvPr id="13" name="文本框 12"/>
          <p:cNvSpPr txBox="1"/>
          <p:nvPr/>
        </p:nvSpPr>
        <p:spPr>
          <a:xfrm>
            <a:off x="4467982" y="4127700"/>
            <a:ext cx="471151" cy="307777"/>
          </a:xfrm>
          <a:prstGeom prst="rect">
            <a:avLst/>
          </a:prstGeom>
          <a:noFill/>
        </p:spPr>
        <p:txBody>
          <a:bodyPr wrap="square">
            <a:spAutoFit/>
          </a:bodyPr>
          <a:lstStyle/>
          <a:p>
            <a:pPr algn="ctr"/>
            <a:r>
              <a:rPr lang="zh-CN" altLang="en-US" sz="1400" dirty="0">
                <a:solidFill>
                  <a:schemeClr val="bg2">
                    <a:lumMod val="25000"/>
                  </a:schemeClr>
                </a:solidFill>
                <a:latin typeface="Times New Roman" panose="02020603050405020304" pitchFamily="18" charset="0"/>
                <a:cs typeface="Times New Roman" panose="02020603050405020304" pitchFamily="18" charset="0"/>
              </a:rPr>
              <a:t>①</a:t>
            </a:r>
            <a:endParaRPr lang="zh-CN" altLang="en-US" sz="1400" dirty="0"/>
          </a:p>
        </p:txBody>
      </p:sp>
      <p:sp>
        <p:nvSpPr>
          <p:cNvPr id="14" name="文本框 13"/>
          <p:cNvSpPr txBox="1"/>
          <p:nvPr/>
        </p:nvSpPr>
        <p:spPr>
          <a:xfrm>
            <a:off x="3742699" y="1694162"/>
            <a:ext cx="471151" cy="307777"/>
          </a:xfrm>
          <a:prstGeom prst="rect">
            <a:avLst/>
          </a:prstGeom>
          <a:noFill/>
        </p:spPr>
        <p:txBody>
          <a:bodyPr wrap="square">
            <a:spAutoFit/>
          </a:bodyPr>
          <a:lstStyle/>
          <a:p>
            <a:pPr algn="ctr"/>
            <a:r>
              <a:rPr lang="zh-CN" altLang="en-US" sz="1400" dirty="0">
                <a:solidFill>
                  <a:schemeClr val="bg2">
                    <a:lumMod val="25000"/>
                  </a:schemeClr>
                </a:solidFill>
                <a:latin typeface="Times New Roman" panose="02020603050405020304" pitchFamily="18" charset="0"/>
                <a:cs typeface="Times New Roman" panose="02020603050405020304" pitchFamily="18" charset="0"/>
              </a:rPr>
              <a:t>③</a:t>
            </a:r>
            <a:endParaRPr lang="zh-CN" altLang="en-US" sz="1400" dirty="0"/>
          </a:p>
        </p:txBody>
      </p:sp>
      <p:cxnSp>
        <p:nvCxnSpPr>
          <p:cNvPr id="15" name="直接箭头连接符 14"/>
          <p:cNvCxnSpPr/>
          <p:nvPr/>
        </p:nvCxnSpPr>
        <p:spPr>
          <a:xfrm flipH="1">
            <a:off x="3407532" y="1997278"/>
            <a:ext cx="1060450"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183879" y="2078598"/>
            <a:ext cx="1540271" cy="1587504"/>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对象 24"/>
          <p:cNvGraphicFramePr>
            <a:graphicFrameLocks noChangeAspect="1"/>
          </p:cNvGraphicFramePr>
          <p:nvPr/>
        </p:nvGraphicFramePr>
        <p:xfrm>
          <a:off x="702867" y="3535696"/>
          <a:ext cx="481012" cy="355600"/>
        </p:xfrm>
        <a:graphic>
          <a:graphicData uri="http://schemas.openxmlformats.org/presentationml/2006/ole">
            <mc:AlternateContent xmlns:mc="http://schemas.openxmlformats.org/markup-compatibility/2006">
              <mc:Choice xmlns:v="urn:schemas-microsoft-com:vml" Requires="v">
                <p:oleObj spid="_x0000_s0" name="AxMath" r:id="rId2" imgW="914400" imgH="914400" progId="Equation.AxMath">
                  <p:embed/>
                </p:oleObj>
              </mc:Choice>
              <mc:Fallback>
                <p:oleObj name="AxMath" r:id="rId2" imgW="914400" imgH="914400" progId="Equation.AxMath">
                  <p:embed/>
                  <p:pic>
                    <p:nvPicPr>
                      <p:cNvPr id="0" name="对象 24"/>
                      <p:cNvPicPr/>
                      <p:nvPr/>
                    </p:nvPicPr>
                    <p:blipFill>
                      <a:blip r:embed="rId3"/>
                      <a:stretch>
                        <a:fillRect/>
                      </a:stretch>
                    </p:blipFill>
                    <p:spPr>
                      <a:xfrm>
                        <a:off x="702867" y="3535696"/>
                        <a:ext cx="481012" cy="355600"/>
                      </a:xfrm>
                      <a:prstGeom prst="rect">
                        <a:avLst/>
                      </a:prstGeom>
                    </p:spPr>
                  </p:pic>
                </p:oleObj>
              </mc:Fallback>
            </mc:AlternateContent>
          </a:graphicData>
        </a:graphic>
      </p:graphicFrame>
      <p:graphicFrame>
        <p:nvGraphicFramePr>
          <p:cNvPr id="30" name="对象 29"/>
          <p:cNvGraphicFramePr>
            <a:graphicFrameLocks noChangeAspect="1"/>
          </p:cNvGraphicFramePr>
          <p:nvPr/>
        </p:nvGraphicFramePr>
        <p:xfrm>
          <a:off x="2921580" y="1395159"/>
          <a:ext cx="306388" cy="342900"/>
        </p:xfrm>
        <a:graphic>
          <a:graphicData uri="http://schemas.openxmlformats.org/presentationml/2006/ole">
            <mc:AlternateContent xmlns:mc="http://schemas.openxmlformats.org/markup-compatibility/2006">
              <mc:Choice xmlns:v="urn:schemas-microsoft-com:vml" Requires="v">
                <p:oleObj spid="_x0000_s5" name="AxMath" r:id="rId4" imgW="914400" imgH="914400" progId="Equation.AxMath">
                  <p:embed/>
                </p:oleObj>
              </mc:Choice>
              <mc:Fallback>
                <p:oleObj name="AxMath" r:id="rId4" imgW="914400" imgH="914400" progId="Equation.AxMath">
                  <p:embed/>
                  <p:pic>
                    <p:nvPicPr>
                      <p:cNvPr id="0" name="对象 29"/>
                      <p:cNvPicPr/>
                      <p:nvPr/>
                    </p:nvPicPr>
                    <p:blipFill>
                      <a:blip r:embed="rId5"/>
                      <a:stretch>
                        <a:fillRect/>
                      </a:stretch>
                    </p:blipFill>
                    <p:spPr>
                      <a:xfrm>
                        <a:off x="2921580" y="1395159"/>
                        <a:ext cx="306388" cy="342900"/>
                      </a:xfrm>
                      <a:prstGeom prst="rect">
                        <a:avLst/>
                      </a:prstGeom>
                    </p:spPr>
                  </p:pic>
                </p:oleObj>
              </mc:Fallback>
            </mc:AlternateContent>
          </a:graphicData>
        </a:graphic>
      </p:graphicFrame>
      <p:graphicFrame>
        <p:nvGraphicFramePr>
          <p:cNvPr id="31" name="对象 30"/>
          <p:cNvGraphicFramePr>
            <a:graphicFrameLocks noChangeAspect="1"/>
          </p:cNvGraphicFramePr>
          <p:nvPr/>
        </p:nvGraphicFramePr>
        <p:xfrm>
          <a:off x="2921580" y="3955786"/>
          <a:ext cx="247650" cy="342900"/>
        </p:xfrm>
        <a:graphic>
          <a:graphicData uri="http://schemas.openxmlformats.org/presentationml/2006/ole">
            <mc:AlternateContent xmlns:mc="http://schemas.openxmlformats.org/markup-compatibility/2006">
              <mc:Choice xmlns:v="urn:schemas-microsoft-com:vml" Requires="v">
                <p:oleObj spid="_x0000_s8" name="AxMath" r:id="rId6" imgW="914400" imgH="914400" progId="Equation.AxMath">
                  <p:embed/>
                </p:oleObj>
              </mc:Choice>
              <mc:Fallback>
                <p:oleObj name="AxMath" r:id="rId6" imgW="914400" imgH="914400" progId="Equation.AxMath">
                  <p:embed/>
                  <p:pic>
                    <p:nvPicPr>
                      <p:cNvPr id="0" name="对象 30"/>
                      <p:cNvPicPr/>
                      <p:nvPr/>
                    </p:nvPicPr>
                    <p:blipFill>
                      <a:blip r:embed="rId7"/>
                      <a:stretch>
                        <a:fillRect/>
                      </a:stretch>
                    </p:blipFill>
                    <p:spPr>
                      <a:xfrm>
                        <a:off x="2921580" y="3955786"/>
                        <a:ext cx="247650" cy="342900"/>
                      </a:xfrm>
                      <a:prstGeom prst="rect">
                        <a:avLst/>
                      </a:prstGeom>
                    </p:spPr>
                  </p:pic>
                </p:oleObj>
              </mc:Fallback>
            </mc:AlternateContent>
          </a:graphicData>
        </a:graphic>
      </p:graphicFrame>
      <p:sp>
        <p:nvSpPr>
          <p:cNvPr id="34" name="文本框 33"/>
          <p:cNvSpPr txBox="1"/>
          <p:nvPr/>
        </p:nvSpPr>
        <p:spPr>
          <a:xfrm>
            <a:off x="910238" y="4815582"/>
            <a:ext cx="365701" cy="338554"/>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① </a:t>
            </a:r>
            <a:endParaRPr lang="zh-CN" altLang="en-US" sz="1600" dirty="0"/>
          </a:p>
        </p:txBody>
      </p:sp>
      <p:graphicFrame>
        <p:nvGraphicFramePr>
          <p:cNvPr id="37" name="对象 36"/>
          <p:cNvGraphicFramePr>
            <a:graphicFrameLocks noChangeAspect="1"/>
          </p:cNvGraphicFramePr>
          <p:nvPr/>
        </p:nvGraphicFramePr>
        <p:xfrm>
          <a:off x="3690937" y="3597931"/>
          <a:ext cx="714375" cy="355600"/>
        </p:xfrm>
        <a:graphic>
          <a:graphicData uri="http://schemas.openxmlformats.org/presentationml/2006/ole">
            <mc:AlternateContent xmlns:mc="http://schemas.openxmlformats.org/markup-compatibility/2006">
              <mc:Choice xmlns:v="urn:schemas-microsoft-com:vml" Requires="v">
                <p:oleObj spid="_x0000_s16" name="AxMath" r:id="rId8" imgW="914400" imgH="914400" progId="Equation.AxMath">
                  <p:embed/>
                </p:oleObj>
              </mc:Choice>
              <mc:Fallback>
                <p:oleObj name="AxMath" r:id="rId8" imgW="914400" imgH="914400" progId="Equation.AxMath">
                  <p:embed/>
                  <p:pic>
                    <p:nvPicPr>
                      <p:cNvPr id="0" name="对象 36"/>
                      <p:cNvPicPr/>
                      <p:nvPr/>
                    </p:nvPicPr>
                    <p:blipFill>
                      <a:blip r:embed="rId9"/>
                      <a:stretch>
                        <a:fillRect/>
                      </a:stretch>
                    </p:blipFill>
                    <p:spPr>
                      <a:xfrm>
                        <a:off x="3690937" y="3597931"/>
                        <a:ext cx="714375" cy="355600"/>
                      </a:xfrm>
                      <a:prstGeom prst="rect">
                        <a:avLst/>
                      </a:prstGeom>
                    </p:spPr>
                  </p:pic>
                </p:oleObj>
              </mc:Fallback>
            </mc:AlternateContent>
          </a:graphicData>
        </a:graphic>
      </p:graphicFrame>
      <p:graphicFrame>
        <p:nvGraphicFramePr>
          <p:cNvPr id="38" name="对象 37"/>
          <p:cNvGraphicFramePr>
            <a:graphicFrameLocks noChangeAspect="1"/>
          </p:cNvGraphicFramePr>
          <p:nvPr/>
        </p:nvGraphicFramePr>
        <p:xfrm>
          <a:off x="1314031" y="4826146"/>
          <a:ext cx="3213100" cy="371475"/>
        </p:xfrm>
        <a:graphic>
          <a:graphicData uri="http://schemas.openxmlformats.org/presentationml/2006/ole">
            <mc:AlternateContent xmlns:mc="http://schemas.openxmlformats.org/markup-compatibility/2006">
              <mc:Choice xmlns:v="urn:schemas-microsoft-com:vml" Requires="v">
                <p:oleObj spid="_x0000_s17" name="AxMath" r:id="rId10" imgW="914400" imgH="914400" progId="Equation.AxMath">
                  <p:embed/>
                </p:oleObj>
              </mc:Choice>
              <mc:Fallback>
                <p:oleObj name="AxMath" r:id="rId10" imgW="914400" imgH="914400" progId="Equation.AxMath">
                  <p:embed/>
                  <p:pic>
                    <p:nvPicPr>
                      <p:cNvPr id="0" name="对象 37"/>
                      <p:cNvPicPr/>
                      <p:nvPr/>
                    </p:nvPicPr>
                    <p:blipFill>
                      <a:blip r:embed="rId11"/>
                      <a:stretch>
                        <a:fillRect/>
                      </a:stretch>
                    </p:blipFill>
                    <p:spPr>
                      <a:xfrm>
                        <a:off x="1314031" y="4826146"/>
                        <a:ext cx="3213100" cy="371475"/>
                      </a:xfrm>
                      <a:prstGeom prst="rect">
                        <a:avLst/>
                      </a:prstGeom>
                    </p:spPr>
                  </p:pic>
                </p:oleObj>
              </mc:Fallback>
            </mc:AlternateContent>
          </a:graphicData>
        </a:graphic>
      </p:graphicFrame>
      <p:graphicFrame>
        <p:nvGraphicFramePr>
          <p:cNvPr id="40" name="对象 39"/>
          <p:cNvGraphicFramePr>
            <a:graphicFrameLocks noChangeAspect="1"/>
          </p:cNvGraphicFramePr>
          <p:nvPr/>
        </p:nvGraphicFramePr>
        <p:xfrm>
          <a:off x="1323638" y="5260435"/>
          <a:ext cx="2970213" cy="371475"/>
        </p:xfrm>
        <a:graphic>
          <a:graphicData uri="http://schemas.openxmlformats.org/presentationml/2006/ole">
            <mc:AlternateContent xmlns:mc="http://schemas.openxmlformats.org/markup-compatibility/2006">
              <mc:Choice xmlns:v="urn:schemas-microsoft-com:vml" Requires="v">
                <p:oleObj spid="_x0000_s18" name="AxMath" r:id="rId12" imgW="914400" imgH="914400" progId="Equation.AxMath">
                  <p:embed/>
                </p:oleObj>
              </mc:Choice>
              <mc:Fallback>
                <p:oleObj name="AxMath" r:id="rId12" imgW="914400" imgH="914400" progId="Equation.AxMath">
                  <p:embed/>
                  <p:pic>
                    <p:nvPicPr>
                      <p:cNvPr id="0" name="对象 39"/>
                      <p:cNvPicPr/>
                      <p:nvPr/>
                    </p:nvPicPr>
                    <p:blipFill>
                      <a:blip r:embed="rId13"/>
                      <a:stretch>
                        <a:fillRect/>
                      </a:stretch>
                    </p:blipFill>
                    <p:spPr>
                      <a:xfrm>
                        <a:off x="1323638" y="5260435"/>
                        <a:ext cx="2970213" cy="371475"/>
                      </a:xfrm>
                      <a:prstGeom prst="rect">
                        <a:avLst/>
                      </a:prstGeom>
                    </p:spPr>
                  </p:pic>
                </p:oleObj>
              </mc:Fallback>
            </mc:AlternateContent>
          </a:graphicData>
        </a:graphic>
      </p:graphicFrame>
      <p:sp>
        <p:nvSpPr>
          <p:cNvPr id="41" name="文本框 40"/>
          <p:cNvSpPr txBox="1"/>
          <p:nvPr/>
        </p:nvSpPr>
        <p:spPr>
          <a:xfrm>
            <a:off x="918766" y="5467052"/>
            <a:ext cx="365701" cy="338554"/>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 </a:t>
            </a:r>
            <a:endParaRPr lang="zh-CN" altLang="en-US" sz="1600" dirty="0"/>
          </a:p>
        </p:txBody>
      </p:sp>
      <p:graphicFrame>
        <p:nvGraphicFramePr>
          <p:cNvPr id="42" name="对象 41"/>
          <p:cNvGraphicFramePr>
            <a:graphicFrameLocks noChangeAspect="1"/>
          </p:cNvGraphicFramePr>
          <p:nvPr/>
        </p:nvGraphicFramePr>
        <p:xfrm>
          <a:off x="1314031" y="5641483"/>
          <a:ext cx="2442257" cy="591062"/>
        </p:xfrm>
        <a:graphic>
          <a:graphicData uri="http://schemas.openxmlformats.org/presentationml/2006/ole">
            <mc:AlternateContent xmlns:mc="http://schemas.openxmlformats.org/markup-compatibility/2006">
              <mc:Choice xmlns:v="urn:schemas-microsoft-com:vml" Requires="v">
                <p:oleObj spid="_x0000_s19" name="AxMath" r:id="rId14" imgW="914400" imgH="914400" progId="Equation.AxMath">
                  <p:embed/>
                </p:oleObj>
              </mc:Choice>
              <mc:Fallback>
                <p:oleObj name="AxMath" r:id="rId14" imgW="914400" imgH="914400" progId="Equation.AxMath">
                  <p:embed/>
                  <p:pic>
                    <p:nvPicPr>
                      <p:cNvPr id="0" name="对象 41"/>
                      <p:cNvPicPr/>
                      <p:nvPr/>
                    </p:nvPicPr>
                    <p:blipFill>
                      <a:blip r:embed="rId15"/>
                      <a:stretch>
                        <a:fillRect/>
                      </a:stretch>
                    </p:blipFill>
                    <p:spPr>
                      <a:xfrm>
                        <a:off x="1314031" y="5641483"/>
                        <a:ext cx="2442257" cy="591062"/>
                      </a:xfrm>
                      <a:prstGeom prst="rect">
                        <a:avLst/>
                      </a:prstGeom>
                    </p:spPr>
                  </p:pic>
                </p:oleObj>
              </mc:Fallback>
            </mc:AlternateContent>
          </a:graphicData>
        </a:graphic>
      </p:graphicFrame>
      <p:sp>
        <p:nvSpPr>
          <p:cNvPr id="45" name="文本框 44"/>
          <p:cNvSpPr txBox="1"/>
          <p:nvPr/>
        </p:nvSpPr>
        <p:spPr>
          <a:xfrm>
            <a:off x="1183879" y="6164068"/>
            <a:ext cx="5186134" cy="403957"/>
          </a:xfrm>
          <a:prstGeom prst="rect">
            <a:avLst/>
          </a:prstGeom>
          <a:noFill/>
        </p:spPr>
        <p:txBody>
          <a:bodyPr wrap="square">
            <a:spAutoFit/>
          </a:bodyPr>
          <a:lstStyle/>
          <a:p>
            <a:pPr>
              <a:lnSpc>
                <a:spcPct val="150000"/>
              </a:lnSpc>
            </a:pPr>
            <a:r>
              <a:rPr lang="zh-CN" altLang="en-US" sz="1600" dirty="0">
                <a:latin typeface="宋体" panose="02010600030101010101" pitchFamily="2" charset="-122"/>
                <a:ea typeface="宋体" panose="02010600030101010101" pitchFamily="2" charset="-122"/>
              </a:rPr>
              <a:t>通过相关</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不相关对训练鉴别器构成鉴别损失</a:t>
            </a:r>
            <a:endParaRPr lang="en-US" altLang="zh-CN" sz="1600" dirty="0">
              <a:latin typeface="宋体" panose="02010600030101010101" pitchFamily="2" charset="-122"/>
              <a:ea typeface="宋体" panose="02010600030101010101" pitchFamily="2" charset="-122"/>
            </a:endParaRPr>
          </a:p>
        </p:txBody>
      </p:sp>
      <p:sp>
        <p:nvSpPr>
          <p:cNvPr id="20" name="文本框 19"/>
          <p:cNvSpPr txBox="1"/>
          <p:nvPr/>
        </p:nvSpPr>
        <p:spPr>
          <a:xfrm>
            <a:off x="5730299" y="1222091"/>
            <a:ext cx="4905951" cy="338554"/>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② 在完整反向传播过程中训练编码器参数</a:t>
            </a:r>
            <a:endParaRPr lang="zh-CN" altLang="en-US" sz="1600" dirty="0"/>
          </a:p>
        </p:txBody>
      </p:sp>
      <p:graphicFrame>
        <p:nvGraphicFramePr>
          <p:cNvPr id="21" name="对象 20"/>
          <p:cNvGraphicFramePr>
            <a:graphicFrameLocks noChangeAspect="1"/>
          </p:cNvGraphicFramePr>
          <p:nvPr/>
        </p:nvGraphicFramePr>
        <p:xfrm>
          <a:off x="6195223" y="1602087"/>
          <a:ext cx="2574925" cy="371475"/>
        </p:xfrm>
        <a:graphic>
          <a:graphicData uri="http://schemas.openxmlformats.org/presentationml/2006/ole">
            <mc:AlternateContent xmlns:mc="http://schemas.openxmlformats.org/markup-compatibility/2006">
              <mc:Choice xmlns:v="urn:schemas-microsoft-com:vml" Requires="v">
                <p:oleObj spid="_x0000_s22" name="AxMath" r:id="rId16" imgW="914400" imgH="914400" progId="Equation.AxMath">
                  <p:embed/>
                </p:oleObj>
              </mc:Choice>
              <mc:Fallback>
                <p:oleObj name="AxMath" r:id="rId16" imgW="914400" imgH="914400" progId="Equation.AxMath">
                  <p:embed/>
                  <p:pic>
                    <p:nvPicPr>
                      <p:cNvPr id="0" name="对象 7"/>
                      <p:cNvPicPr/>
                      <p:nvPr/>
                    </p:nvPicPr>
                    <p:blipFill>
                      <a:blip r:embed="rId17"/>
                      <a:stretch>
                        <a:fillRect/>
                      </a:stretch>
                    </p:blipFill>
                    <p:spPr>
                      <a:xfrm>
                        <a:off x="6195223" y="1602087"/>
                        <a:ext cx="2574925" cy="371475"/>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6195223" y="2077450"/>
          <a:ext cx="3084512" cy="404813"/>
        </p:xfrm>
        <a:graphic>
          <a:graphicData uri="http://schemas.openxmlformats.org/presentationml/2006/ole">
            <mc:AlternateContent xmlns:mc="http://schemas.openxmlformats.org/markup-compatibility/2006">
              <mc:Choice xmlns:v="urn:schemas-microsoft-com:vml" Requires="v">
                <p:oleObj spid="_x0000_s23" name="AxMath" r:id="rId18" imgW="914400" imgH="914400" progId="Equation.AxMath">
                  <p:embed/>
                </p:oleObj>
              </mc:Choice>
              <mc:Fallback>
                <p:oleObj name="AxMath" r:id="rId18" imgW="914400" imgH="914400" progId="Equation.AxMath">
                  <p:embed/>
                  <p:pic>
                    <p:nvPicPr>
                      <p:cNvPr id="0" name="对象 27"/>
                      <p:cNvPicPr/>
                      <p:nvPr/>
                    </p:nvPicPr>
                    <p:blipFill>
                      <a:blip r:embed="rId19"/>
                      <a:stretch>
                        <a:fillRect/>
                      </a:stretch>
                    </p:blipFill>
                    <p:spPr>
                      <a:xfrm>
                        <a:off x="6195223" y="2077450"/>
                        <a:ext cx="3084512" cy="404813"/>
                      </a:xfrm>
                      <a:prstGeom prst="rect">
                        <a:avLst/>
                      </a:prstGeom>
                    </p:spPr>
                  </p:pic>
                </p:oleObj>
              </mc:Fallback>
            </mc:AlternateContent>
          </a:graphicData>
        </a:graphic>
      </p:graphicFrame>
      <p:sp>
        <p:nvSpPr>
          <p:cNvPr id="33" name="文本框 32"/>
          <p:cNvSpPr txBox="1"/>
          <p:nvPr/>
        </p:nvSpPr>
        <p:spPr>
          <a:xfrm>
            <a:off x="9707463" y="2110579"/>
            <a:ext cx="1074838" cy="338554"/>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重构损失</a:t>
            </a:r>
            <a:endParaRPr lang="zh-CN" altLang="en-US" sz="1600" dirty="0"/>
          </a:p>
        </p:txBody>
      </p:sp>
      <p:sp>
        <p:nvSpPr>
          <p:cNvPr id="35" name="文本框 34"/>
          <p:cNvSpPr txBox="1"/>
          <p:nvPr/>
        </p:nvSpPr>
        <p:spPr>
          <a:xfrm>
            <a:off x="9707463" y="1618547"/>
            <a:ext cx="1074838" cy="338554"/>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解耦损失</a:t>
            </a:r>
            <a:endParaRPr lang="zh-CN" altLang="en-US" sz="1600" dirty="0"/>
          </a:p>
        </p:txBody>
      </p:sp>
      <p:sp>
        <p:nvSpPr>
          <p:cNvPr id="36" name="文本框 35"/>
          <p:cNvSpPr txBox="1"/>
          <p:nvPr/>
        </p:nvSpPr>
        <p:spPr>
          <a:xfrm>
            <a:off x="9707463" y="2628684"/>
            <a:ext cx="1074838" cy="338554"/>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原型损失</a:t>
            </a:r>
            <a:endParaRPr lang="zh-CN" altLang="en-US" sz="1600" dirty="0"/>
          </a:p>
        </p:txBody>
      </p:sp>
      <p:graphicFrame>
        <p:nvGraphicFramePr>
          <p:cNvPr id="39" name="对象 38"/>
          <p:cNvGraphicFramePr>
            <a:graphicFrameLocks noChangeAspect="1"/>
          </p:cNvGraphicFramePr>
          <p:nvPr/>
        </p:nvGraphicFramePr>
        <p:xfrm>
          <a:off x="6195223" y="3167769"/>
          <a:ext cx="2933700" cy="342900"/>
        </p:xfrm>
        <a:graphic>
          <a:graphicData uri="http://schemas.openxmlformats.org/presentationml/2006/ole">
            <mc:AlternateContent xmlns:mc="http://schemas.openxmlformats.org/markup-compatibility/2006">
              <mc:Choice xmlns:v="urn:schemas-microsoft-com:vml" Requires="v">
                <p:oleObj spid="_x0000_s26" name="AxMath" r:id="rId20" imgW="914400" imgH="914400" progId="Equation.AxMath">
                  <p:embed/>
                </p:oleObj>
              </mc:Choice>
              <mc:Fallback>
                <p:oleObj name="AxMath" r:id="rId20" imgW="914400" imgH="914400" progId="Equation.AxMath">
                  <p:embed/>
                  <p:pic>
                    <p:nvPicPr>
                      <p:cNvPr id="0" name="对象 38"/>
                      <p:cNvPicPr/>
                      <p:nvPr/>
                    </p:nvPicPr>
                    <p:blipFill>
                      <a:blip r:embed="rId21"/>
                      <a:stretch>
                        <a:fillRect/>
                      </a:stretch>
                    </p:blipFill>
                    <p:spPr>
                      <a:xfrm>
                        <a:off x="6195223" y="3167769"/>
                        <a:ext cx="2933700" cy="342900"/>
                      </a:xfrm>
                      <a:prstGeom prst="rect">
                        <a:avLst/>
                      </a:prstGeom>
                    </p:spPr>
                  </p:pic>
                </p:oleObj>
              </mc:Fallback>
            </mc:AlternateContent>
          </a:graphicData>
        </a:graphic>
      </p:graphicFrame>
      <p:sp>
        <p:nvSpPr>
          <p:cNvPr id="43" name="文本框 42"/>
          <p:cNvSpPr txBox="1"/>
          <p:nvPr/>
        </p:nvSpPr>
        <p:spPr>
          <a:xfrm>
            <a:off x="5730299" y="3697111"/>
            <a:ext cx="3896301" cy="338554"/>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③ 解码器参数更新（利用噪声先验）</a:t>
            </a:r>
            <a:endParaRPr lang="zh-CN" altLang="en-US" sz="1600" dirty="0"/>
          </a:p>
        </p:txBody>
      </p:sp>
      <p:sp>
        <p:nvSpPr>
          <p:cNvPr id="44" name="文本框 43"/>
          <p:cNvSpPr txBox="1"/>
          <p:nvPr/>
        </p:nvSpPr>
        <p:spPr>
          <a:xfrm>
            <a:off x="767080" y="4394412"/>
            <a:ext cx="2103120"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训练流程：</a:t>
            </a:r>
            <a:endParaRPr lang="zh-CN" altLang="en-US" b="1" dirty="0">
              <a:latin typeface="宋体" panose="02010600030101010101" pitchFamily="2" charset="-122"/>
              <a:ea typeface="宋体" panose="02010600030101010101" pitchFamily="2" charset="-122"/>
            </a:endParaRPr>
          </a:p>
        </p:txBody>
      </p:sp>
      <p:sp>
        <p:nvSpPr>
          <p:cNvPr id="47" name="文本框 46"/>
          <p:cNvSpPr txBox="1"/>
          <p:nvPr/>
        </p:nvSpPr>
        <p:spPr>
          <a:xfrm>
            <a:off x="5476130" y="4110037"/>
            <a:ext cx="5977682"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白盒对抗样本攻击：</a:t>
            </a:r>
            <a:endParaRPr lang="zh-CN" altLang="en-US" b="1" dirty="0">
              <a:latin typeface="宋体" panose="02010600030101010101" pitchFamily="2" charset="-122"/>
              <a:ea typeface="宋体" panose="02010600030101010101" pitchFamily="2" charset="-122"/>
            </a:endParaRPr>
          </a:p>
        </p:txBody>
      </p:sp>
      <p:sp>
        <p:nvSpPr>
          <p:cNvPr id="48" name="文本框 47"/>
          <p:cNvSpPr txBox="1"/>
          <p:nvPr/>
        </p:nvSpPr>
        <p:spPr>
          <a:xfrm>
            <a:off x="5730298" y="4474087"/>
            <a:ext cx="5598101" cy="414922"/>
          </a:xfrm>
          <a:prstGeom prst="rect">
            <a:avLst/>
          </a:prstGeom>
          <a:noFill/>
        </p:spPr>
        <p:txBody>
          <a:bodyPr wrap="square">
            <a:spAutoFit/>
          </a:bodyPr>
          <a:lstStyle/>
          <a:p>
            <a:pPr>
              <a:lnSpc>
                <a:spcPct val="150000"/>
              </a:lnSpc>
            </a:pPr>
            <a:r>
              <a:rPr lang="zh-CN" altLang="en-US" sz="1600" dirty="0">
                <a:latin typeface="宋体" panose="02010600030101010101" pitchFamily="2" charset="-122"/>
                <a:ea typeface="宋体" panose="02010600030101010101" pitchFamily="2" charset="-122"/>
              </a:rPr>
              <a:t>基于期望的攻击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(Expectation Over Transformation, EOT)</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2" name="组合 51"/>
          <p:cNvGrpSpPr/>
          <p:nvPr/>
        </p:nvGrpSpPr>
        <p:grpSpPr>
          <a:xfrm>
            <a:off x="6096000" y="4969696"/>
            <a:ext cx="6944014" cy="398462"/>
            <a:chOff x="4816186" y="5401221"/>
            <a:chExt cx="6944014" cy="398462"/>
          </a:xfrm>
        </p:grpSpPr>
        <p:graphicFrame>
          <p:nvGraphicFramePr>
            <p:cNvPr id="50" name="对象 49"/>
            <p:cNvGraphicFramePr>
              <a:graphicFrameLocks noChangeAspect="1"/>
            </p:cNvGraphicFramePr>
            <p:nvPr/>
          </p:nvGraphicFramePr>
          <p:xfrm>
            <a:off x="4816186" y="5401221"/>
            <a:ext cx="6734175" cy="398462"/>
          </p:xfrm>
          <a:graphic>
            <a:graphicData uri="http://schemas.openxmlformats.org/presentationml/2006/ole">
              <mc:AlternateContent xmlns:mc="http://schemas.openxmlformats.org/markup-compatibility/2006">
                <mc:Choice xmlns:v="urn:schemas-microsoft-com:vml" Requires="v">
                  <p:oleObj spid="_x0000_s27" name="AxMath" r:id="rId22" imgW="914400" imgH="914400" progId="Equation.AxMath">
                    <p:embed/>
                  </p:oleObj>
                </mc:Choice>
                <mc:Fallback>
                  <p:oleObj name="AxMath" r:id="rId22" imgW="914400" imgH="914400" progId="Equation.AxMath">
                    <p:embed/>
                    <p:pic>
                      <p:nvPicPr>
                        <p:cNvPr id="0" name="对象 49"/>
                        <p:cNvPicPr/>
                        <p:nvPr/>
                      </p:nvPicPr>
                      <p:blipFill>
                        <a:blip r:embed="rId23"/>
                        <a:stretch>
                          <a:fillRect/>
                        </a:stretch>
                      </p:blipFill>
                      <p:spPr>
                        <a:xfrm>
                          <a:off x="4816186" y="5401221"/>
                          <a:ext cx="6734175" cy="398462"/>
                        </a:xfrm>
                        <a:prstGeom prst="rect">
                          <a:avLst/>
                        </a:prstGeom>
                      </p:spPr>
                    </p:pic>
                  </p:oleObj>
                </mc:Fallback>
              </mc:AlternateContent>
            </a:graphicData>
          </a:graphic>
        </p:graphicFrame>
        <p:sp>
          <p:nvSpPr>
            <p:cNvPr id="51" name="矩形 50"/>
            <p:cNvSpPr/>
            <p:nvPr/>
          </p:nvSpPr>
          <p:spPr>
            <a:xfrm>
              <a:off x="9423400" y="5407571"/>
              <a:ext cx="2336800" cy="3579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4" name="直接连接符 53"/>
          <p:cNvCxnSpPr/>
          <p:nvPr/>
        </p:nvCxnSpPr>
        <p:spPr>
          <a:xfrm>
            <a:off x="9085262" y="5321967"/>
            <a:ext cx="13565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8835227" y="5379567"/>
            <a:ext cx="345285" cy="207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58" name="对象 57"/>
          <p:cNvGraphicFramePr>
            <a:graphicFrameLocks noChangeAspect="1"/>
          </p:cNvGraphicFramePr>
          <p:nvPr/>
        </p:nvGraphicFramePr>
        <p:xfrm>
          <a:off x="6527676" y="5598820"/>
          <a:ext cx="3481388" cy="385763"/>
        </p:xfrm>
        <a:graphic>
          <a:graphicData uri="http://schemas.openxmlformats.org/presentationml/2006/ole">
            <mc:AlternateContent xmlns:mc="http://schemas.openxmlformats.org/markup-compatibility/2006">
              <mc:Choice xmlns:v="urn:schemas-microsoft-com:vml" Requires="v">
                <p:oleObj spid="_x0000_s29" name="AxMath" r:id="rId24" imgW="914400" imgH="914400" progId="Equation.AxMath">
                  <p:embed/>
                </p:oleObj>
              </mc:Choice>
              <mc:Fallback>
                <p:oleObj name="AxMath" r:id="rId24" imgW="914400" imgH="914400" progId="Equation.AxMath">
                  <p:embed/>
                  <p:pic>
                    <p:nvPicPr>
                      <p:cNvPr id="0" name="对象 57"/>
                      <p:cNvPicPr/>
                      <p:nvPr/>
                    </p:nvPicPr>
                    <p:blipFill>
                      <a:blip r:embed="rId25"/>
                      <a:stretch>
                        <a:fillRect/>
                      </a:stretch>
                    </p:blipFill>
                    <p:spPr>
                      <a:xfrm>
                        <a:off x="6527676" y="5598820"/>
                        <a:ext cx="3481388" cy="385763"/>
                      </a:xfrm>
                      <a:prstGeom prst="rect">
                        <a:avLst/>
                      </a:prstGeom>
                    </p:spPr>
                  </p:pic>
                </p:oleObj>
              </mc:Fallback>
            </mc:AlternateContent>
          </a:graphicData>
        </a:graphic>
      </p:graphicFrame>
      <p:sp>
        <p:nvSpPr>
          <p:cNvPr id="59" name="文本框 58"/>
          <p:cNvSpPr txBox="1"/>
          <p:nvPr/>
        </p:nvSpPr>
        <p:spPr>
          <a:xfrm>
            <a:off x="6370013" y="5981140"/>
            <a:ext cx="5186134" cy="414922"/>
          </a:xfrm>
          <a:prstGeom prst="rect">
            <a:avLst/>
          </a:prstGeom>
          <a:noFill/>
        </p:spPr>
        <p:txBody>
          <a:bodyPr wrap="square">
            <a:spAutoFit/>
          </a:bodyPr>
          <a:lstStyle/>
          <a:p>
            <a:pPr>
              <a:lnSpc>
                <a:spcPct val="150000"/>
              </a:lnSpc>
            </a:pPr>
            <a:r>
              <a:rPr lang="zh-CN" altLang="en-US" sz="1600" b="1" dirty="0">
                <a:latin typeface="宋体" panose="02010600030101010101" pitchFamily="2" charset="-122"/>
                <a:ea typeface="宋体" panose="02010600030101010101" pitchFamily="2" charset="-122"/>
              </a:rPr>
              <a:t>实际生成过程通过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Monte-Carlo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采样近似</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60" name="对象 59"/>
          <p:cNvGraphicFramePr>
            <a:graphicFrameLocks noChangeAspect="1"/>
          </p:cNvGraphicFramePr>
          <p:nvPr/>
        </p:nvGraphicFramePr>
        <p:xfrm>
          <a:off x="3772694" y="2085558"/>
          <a:ext cx="487362" cy="355600"/>
        </p:xfrm>
        <a:graphic>
          <a:graphicData uri="http://schemas.openxmlformats.org/presentationml/2006/ole">
            <mc:AlternateContent xmlns:mc="http://schemas.openxmlformats.org/markup-compatibility/2006">
              <mc:Choice xmlns:v="urn:schemas-microsoft-com:vml" Requires="v">
                <p:oleObj spid="_x0000_s32" name="AxMath" r:id="rId26" imgW="914400" imgH="914400" progId="Equation.AxMath">
                  <p:embed/>
                </p:oleObj>
              </mc:Choice>
              <mc:Fallback>
                <p:oleObj name="AxMath" r:id="rId26" imgW="914400" imgH="914400" progId="Equation.AxMath">
                  <p:embed/>
                  <p:pic>
                    <p:nvPicPr>
                      <p:cNvPr id="0" name="对象 59"/>
                      <p:cNvPicPr/>
                      <p:nvPr/>
                    </p:nvPicPr>
                    <p:blipFill>
                      <a:blip r:embed="rId27"/>
                      <a:stretch>
                        <a:fillRect/>
                      </a:stretch>
                    </p:blipFill>
                    <p:spPr>
                      <a:xfrm>
                        <a:off x="3772694" y="2085558"/>
                        <a:ext cx="487362" cy="355600"/>
                      </a:xfrm>
                      <a:prstGeom prst="rect">
                        <a:avLst/>
                      </a:prstGeom>
                    </p:spPr>
                  </p:pic>
                </p:oleObj>
              </mc:Fallback>
            </mc:AlternateContent>
          </a:graphicData>
        </a:graphic>
      </p:graphicFrame>
      <p:graphicFrame>
        <p:nvGraphicFramePr>
          <p:cNvPr id="46" name="对象 45"/>
          <p:cNvGraphicFramePr>
            <a:graphicFrameLocks noChangeAspect="1"/>
          </p:cNvGraphicFramePr>
          <p:nvPr/>
        </p:nvGraphicFramePr>
        <p:xfrm>
          <a:off x="6195223" y="2618148"/>
          <a:ext cx="2205038" cy="360363"/>
        </p:xfrm>
        <a:graphic>
          <a:graphicData uri="http://schemas.openxmlformats.org/presentationml/2006/ole">
            <mc:AlternateContent xmlns:mc="http://schemas.openxmlformats.org/markup-compatibility/2006">
              <mc:Choice xmlns:v="urn:schemas-microsoft-com:vml" Requires="v">
                <p:oleObj spid="_x0000_s49" name="AxMath" r:id="rId28" imgW="914400" imgH="914400" progId="Equation.AxMath">
                  <p:embed/>
                </p:oleObj>
              </mc:Choice>
              <mc:Fallback>
                <p:oleObj name="AxMath" r:id="rId28" imgW="914400" imgH="914400" progId="Equation.AxMath">
                  <p:embed/>
                  <p:pic>
                    <p:nvPicPr>
                      <p:cNvPr id="0" name="图片 48"/>
                      <p:cNvPicPr/>
                      <p:nvPr/>
                    </p:nvPicPr>
                    <p:blipFill>
                      <a:blip r:embed="rId29"/>
                      <a:stretch>
                        <a:fillRect/>
                      </a:stretch>
                    </p:blipFill>
                    <p:spPr>
                      <a:xfrm>
                        <a:off x="6195223" y="2618148"/>
                        <a:ext cx="2205038" cy="360363"/>
                      </a:xfrm>
                      <a:prstGeom prst="rect">
                        <a:avLst/>
                      </a:prstGeom>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研究方法二</a:t>
            </a:r>
            <a:endParaRPr lang="zh-CN" altLang="en-US" dirty="0"/>
          </a:p>
        </p:txBody>
      </p:sp>
      <p:sp>
        <p:nvSpPr>
          <p:cNvPr id="3" name="灯片编号占位符 2"/>
          <p:cNvSpPr>
            <a:spLocks noGrp="1"/>
          </p:cNvSpPr>
          <p:nvPr>
            <p:ph type="sldNum" sz="quarter" idx="10"/>
          </p:nvPr>
        </p:nvSpPr>
        <p:spPr/>
        <p:txBody>
          <a:bodyPr/>
          <a:lstStyle/>
          <a:p>
            <a:r>
              <a:rPr lang="en-US" altLang="zh-CN" dirty="0"/>
              <a:t>23</a:t>
            </a:r>
            <a:endParaRPr lang="zh-CN" altLang="en-US" dirty="0"/>
          </a:p>
        </p:txBody>
      </p:sp>
      <p:sp>
        <p:nvSpPr>
          <p:cNvPr id="6" name="文本框 5"/>
          <p:cNvSpPr txBox="1"/>
          <p:nvPr/>
        </p:nvSpPr>
        <p:spPr>
          <a:xfrm>
            <a:off x="614680" y="1023263"/>
            <a:ext cx="6642100"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性能对比</a:t>
            </a:r>
            <a:endParaRPr lang="en-US" altLang="zh-CN" sz="2000" b="1" dirty="0">
              <a:latin typeface="黑体" panose="02010609060101010101" pitchFamily="49" charset="-122"/>
              <a:ea typeface="黑体" panose="02010609060101010101" pitchFamily="49" charset="-122"/>
            </a:endParaRPr>
          </a:p>
        </p:txBody>
      </p:sp>
      <p:graphicFrame>
        <p:nvGraphicFramePr>
          <p:cNvPr id="17" name="表格 16"/>
          <p:cNvGraphicFramePr>
            <a:graphicFrameLocks noGrp="1"/>
          </p:cNvGraphicFramePr>
          <p:nvPr/>
        </p:nvGraphicFramePr>
        <p:xfrm>
          <a:off x="1499414" y="1733158"/>
          <a:ext cx="8835211" cy="3982400"/>
        </p:xfrm>
        <a:graphic>
          <a:graphicData uri="http://schemas.openxmlformats.org/drawingml/2006/table">
            <a:tbl>
              <a:tblPr>
                <a:tableStyleId>{5C22544A-7EE6-4342-B048-85BDC9FD1C3A}</a:tableStyleId>
              </a:tblPr>
              <a:tblGrid>
                <a:gridCol w="803201"/>
                <a:gridCol w="803201"/>
                <a:gridCol w="803201"/>
                <a:gridCol w="803201"/>
                <a:gridCol w="803201"/>
                <a:gridCol w="803201"/>
                <a:gridCol w="803201"/>
                <a:gridCol w="803201"/>
                <a:gridCol w="803201"/>
                <a:gridCol w="803201"/>
                <a:gridCol w="803201"/>
              </a:tblGrid>
              <a:tr h="211956">
                <a:tc rowSpan="3">
                  <a:txBody>
                    <a:bodyPr/>
                    <a:lstStyle/>
                    <a:p>
                      <a:pPr algn="ctr" fontAlgn="ctr">
                        <a:lnSpc>
                          <a:spcPct val="120000"/>
                        </a:lnSpc>
                        <a:buNone/>
                      </a:pP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gridSpan="6">
                  <a:txBody>
                    <a:bodyPr/>
                    <a:lstStyle/>
                    <a:p>
                      <a:pPr algn="ctr" fontAlgn="ctr">
                        <a:lnSpc>
                          <a:spcPct val="120000"/>
                        </a:lnSpc>
                        <a:spcBef>
                          <a:spcPts val="600"/>
                        </a:spcBef>
                        <a:spcAft>
                          <a:spcPts val="600"/>
                        </a:spcAft>
                        <a:buNone/>
                      </a:pPr>
                      <a:r>
                        <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PGD (40 iters, </a:t>
                      </a:r>
                      <a:r>
                        <a:rPr lang="en-US" altLang="zh-CN" sz="1300" b="0" i="1"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ε</a:t>
                      </a:r>
                      <a:r>
                        <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=0.05)</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marL="9525" marR="9525" marT="9525" marB="0" anchor="ctr"/>
                </a:tc>
                <a:tc hMerge="1">
                  <a:tcPr marL="9525" marR="9525" marT="9525" marB="0" anchor="ctr"/>
                </a:tc>
                <a:tc hMerge="1">
                  <a:tcPr marL="9525" marR="9525" marT="9525" marB="0" anchor="ctr"/>
                </a:tc>
                <a:tc hMerge="1">
                  <a:tcPr marL="9525" marR="9525" marT="9525" marB="0" anchor="ctr"/>
                </a:tc>
                <a:tc hMerge="1">
                  <a:tcPr marL="9525" marR="9525" marT="9525" marB="0" anchor="ctr"/>
                </a:tc>
                <a:tc gridSpan="4">
                  <a:txBody>
                    <a:bodyPr/>
                    <a:lstStyle/>
                    <a:p>
                      <a:pPr algn="ctr" fontAlgn="ctr">
                        <a:lnSpc>
                          <a:spcPct val="120000"/>
                        </a:lnSpc>
                        <a:spcBef>
                          <a:spcPts val="600"/>
                        </a:spcBef>
                        <a:spcAft>
                          <a:spcPts val="600"/>
                        </a:spcAft>
                        <a:buNone/>
                      </a:pPr>
                      <a:r>
                        <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EOT-PGD </a:t>
                      </a:r>
                      <a:r>
                        <a:rPr lang="en-US" altLang="zh-CN" sz="1300" b="0" i="0" u="none" strike="noStrike" dirty="0">
                          <a:solidFill>
                            <a:srgbClr val="000000"/>
                          </a:solidFill>
                          <a:effectLst/>
                          <a:latin typeface="Times New Roman" panose="02020603050405020304" pitchFamily="18" charset="0"/>
                          <a:ea typeface="+mn-ea"/>
                          <a:cs typeface="Times New Roman" panose="02020603050405020304" pitchFamily="18" charset="0"/>
                        </a:rPr>
                        <a:t>(40 iters, </a:t>
                      </a:r>
                      <a:r>
                        <a:rPr lang="en-US" altLang="zh-CN" sz="1300" b="0" i="1" u="none" strike="noStrike" dirty="0">
                          <a:solidFill>
                            <a:srgbClr val="000000"/>
                          </a:solidFill>
                          <a:effectLst/>
                          <a:latin typeface="Times New Roman" panose="02020603050405020304" pitchFamily="18" charset="0"/>
                          <a:ea typeface="+mn-ea"/>
                          <a:cs typeface="Times New Roman" panose="02020603050405020304" pitchFamily="18" charset="0"/>
                        </a:rPr>
                        <a:t>ε</a:t>
                      </a:r>
                      <a:r>
                        <a:rPr lang="en-US" altLang="zh-CN" sz="1300" b="0" i="0" u="none" strike="noStrike" dirty="0">
                          <a:solidFill>
                            <a:srgbClr val="000000"/>
                          </a:solidFill>
                          <a:effectLst/>
                          <a:latin typeface="Times New Roman" panose="02020603050405020304" pitchFamily="18" charset="0"/>
                          <a:ea typeface="+mn-ea"/>
                          <a:cs typeface="Times New Roman" panose="02020603050405020304" pitchFamily="18" charset="0"/>
                        </a:rPr>
                        <a:t>=0.05)</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marL="9525" marR="9525" marT="9525" marB="0" anchor="ctr"/>
                </a:tc>
                <a:tc hMerge="1">
                  <a:tcPr marL="9525" marR="9525" marT="9525" marB="0" anchor="ctr"/>
                </a:tc>
                <a:tc hMerge="1">
                  <a:tcPr marL="9525" marR="9525" marT="9525" marB="0" anchor="ctr"/>
                </a:tc>
              </a:tr>
              <a:tr h="211956">
                <a:tc vMerge="1">
                  <a:tcPr marL="9525" marR="9525" marT="9525" marB="0" anchor="ctr"/>
                </a:tc>
                <a:tc gridSpan="3">
                  <a:txBody>
                    <a:bodyPr/>
                    <a:lstStyle/>
                    <a:p>
                      <a:pPr algn="ctr" fontAlgn="ctr">
                        <a:lnSpc>
                          <a:spcPct val="120000"/>
                        </a:lnSpc>
                        <a:buNone/>
                      </a:pPr>
                      <a:r>
                        <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AD-AT</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marL="9525" marR="9525" marT="9525" marB="0" anchor="ctr"/>
                </a:tc>
                <a:tc hMerge="1">
                  <a:tcPr marL="9525" marR="9525" marT="9525" marB="0" anchor="ctr"/>
                </a:tc>
                <a:tc gridSpan="3">
                  <a:txBody>
                    <a:bodyPr/>
                    <a:lstStyle/>
                    <a:p>
                      <a:pPr marL="0" marR="0" lvl="0" indent="0" algn="ctr" defTabSz="914400" rtl="0" eaLnBrk="1" fontAlgn="ctr" latinLnBrk="0" hangingPunct="1">
                        <a:lnSpc>
                          <a:spcPct val="120000"/>
                        </a:lnSpc>
                        <a:spcBef>
                          <a:spcPts val="0"/>
                        </a:spcBef>
                        <a:spcAft>
                          <a:spcPts val="0"/>
                        </a:spcAft>
                        <a:buClrTx/>
                        <a:buSzTx/>
                        <a:buFontTx/>
                        <a:buNone/>
                        <a:defRPr/>
                      </a:pPr>
                      <a:r>
                        <a:rPr lang="en-US" altLang="zh-CN" sz="1300" b="0" i="0" u="none" strike="noStrike" dirty="0">
                          <a:solidFill>
                            <a:srgbClr val="000000"/>
                          </a:solidFill>
                          <a:effectLst/>
                          <a:latin typeface="Times New Roman" panose="02020603050405020304" pitchFamily="18" charset="0"/>
                          <a:ea typeface="+mn-ea"/>
                          <a:cs typeface="Times New Roman" panose="02020603050405020304" pitchFamily="18" charset="0"/>
                        </a:rPr>
                        <a:t>PGAJ</a:t>
                      </a:r>
                      <a:endParaRPr lang="en-US" altLang="zh-CN" sz="13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marL="9525" marR="9525" marT="9525" marB="0" anchor="ctr"/>
                </a:tc>
                <a:tc hMerge="1">
                  <a:tcPr marL="9525" marR="9525" marT="9525" marB="0" anchor="ctr"/>
                </a:tc>
                <a:tc gridSpan="2">
                  <a:txBody>
                    <a:bodyPr/>
                    <a:lstStyle/>
                    <a:p>
                      <a:pPr marL="0" marR="0" lvl="0" indent="0" algn="ctr" defTabSz="914400" rtl="0" eaLnBrk="1" fontAlgn="ctr" latinLnBrk="0" hangingPunct="1">
                        <a:lnSpc>
                          <a:spcPct val="120000"/>
                        </a:lnSpc>
                        <a:spcBef>
                          <a:spcPts val="0"/>
                        </a:spcBef>
                        <a:spcAft>
                          <a:spcPts val="0"/>
                        </a:spcAft>
                        <a:buClrTx/>
                        <a:buSzTx/>
                        <a:buFontTx/>
                        <a:buNone/>
                        <a:defRPr/>
                      </a:pPr>
                      <a:r>
                        <a:rPr lang="en-US" altLang="zh-CN" sz="1300" b="0" i="0" u="none" strike="noStrike" dirty="0">
                          <a:solidFill>
                            <a:srgbClr val="000000"/>
                          </a:solidFill>
                          <a:effectLst/>
                          <a:latin typeface="Times New Roman" panose="02020603050405020304" pitchFamily="18" charset="0"/>
                          <a:ea typeface="+mn-ea"/>
                          <a:cs typeface="Times New Roman" panose="02020603050405020304" pitchFamily="18" charset="0"/>
                        </a:rPr>
                        <a:t>AD-AT</a:t>
                      </a:r>
                      <a:endParaRPr lang="en-US" altLang="zh-CN" sz="13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marL="9525" marR="9525" marT="9525" marB="0" anchor="ctr"/>
                </a:tc>
                <a:tc gridSpan="2">
                  <a:txBody>
                    <a:bodyPr/>
                    <a:lstStyle/>
                    <a:p>
                      <a:pPr marL="0" marR="0" lvl="0" indent="0" algn="ctr" defTabSz="914400" rtl="0" eaLnBrk="1" fontAlgn="ctr" latinLnBrk="0" hangingPunct="1">
                        <a:lnSpc>
                          <a:spcPct val="120000"/>
                        </a:lnSpc>
                        <a:spcBef>
                          <a:spcPts val="0"/>
                        </a:spcBef>
                        <a:spcAft>
                          <a:spcPts val="0"/>
                        </a:spcAft>
                        <a:buClrTx/>
                        <a:buSzTx/>
                        <a:buFontTx/>
                        <a:buNone/>
                        <a:defRPr/>
                      </a:pPr>
                      <a:r>
                        <a:rPr lang="en-US" altLang="zh-CN" sz="1300" b="0" i="0" u="none" strike="noStrike" dirty="0">
                          <a:solidFill>
                            <a:srgbClr val="000000"/>
                          </a:solidFill>
                          <a:effectLst/>
                          <a:latin typeface="Times New Roman" panose="02020603050405020304" pitchFamily="18" charset="0"/>
                          <a:ea typeface="+mn-ea"/>
                          <a:cs typeface="Times New Roman" panose="02020603050405020304" pitchFamily="18" charset="0"/>
                        </a:rPr>
                        <a:t>PGAJ</a:t>
                      </a:r>
                      <a:endParaRPr lang="en-US" altLang="zh-CN" sz="13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marL="9525" marR="9525" marT="9525" marB="0" anchor="ctr"/>
                </a:tc>
              </a:tr>
              <a:tr h="211956">
                <a:tc vMerge="1">
                  <a:tcPr marL="9525" marR="9525" marT="9525" marB="0" anchor="ctr"/>
                </a:tc>
                <a:tc>
                  <a:txBody>
                    <a:bodyPr/>
                    <a:lstStyle/>
                    <a:p>
                      <a:pPr algn="ctr" fontAlgn="ctr">
                        <a:lnSpc>
                          <a:spcPct val="120000"/>
                        </a:lnSpc>
                        <a:buNone/>
                      </a:pPr>
                      <a:r>
                        <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SNR=30</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20000"/>
                        </a:lnSpc>
                        <a:spcBef>
                          <a:spcPts val="0"/>
                        </a:spcBef>
                        <a:spcAft>
                          <a:spcPts val="0"/>
                        </a:spcAft>
                        <a:buClrTx/>
                        <a:buSzTx/>
                        <a:buFontTx/>
                        <a:buNone/>
                        <a:defRPr/>
                      </a:pPr>
                      <a:r>
                        <a:rPr lang="en-US" altLang="zh-CN" sz="1300" b="0" i="0" u="none" strike="noStrike" dirty="0">
                          <a:solidFill>
                            <a:srgbClr val="000000"/>
                          </a:solidFill>
                          <a:effectLst/>
                          <a:latin typeface="Times New Roman" panose="02020603050405020304" pitchFamily="18" charset="0"/>
                          <a:ea typeface="+mn-ea"/>
                          <a:cs typeface="Times New Roman" panose="02020603050405020304" pitchFamily="18" charset="0"/>
                        </a:rPr>
                        <a:t>SNR=20</a:t>
                      </a:r>
                      <a:endParaRPr lang="en-US" altLang="zh-CN" sz="13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20000"/>
                        </a:lnSpc>
                        <a:spcBef>
                          <a:spcPts val="0"/>
                        </a:spcBef>
                        <a:spcAft>
                          <a:spcPts val="0"/>
                        </a:spcAft>
                        <a:buClrTx/>
                        <a:buSzTx/>
                        <a:buFontTx/>
                        <a:buNone/>
                        <a:defRPr/>
                      </a:pPr>
                      <a:r>
                        <a:rPr lang="en-US" altLang="zh-CN" sz="1300" b="0" i="0" u="none" strike="noStrike" dirty="0">
                          <a:solidFill>
                            <a:srgbClr val="000000"/>
                          </a:solidFill>
                          <a:effectLst/>
                          <a:latin typeface="Times New Roman" panose="02020603050405020304" pitchFamily="18" charset="0"/>
                          <a:ea typeface="+mn-ea"/>
                          <a:cs typeface="Times New Roman" panose="02020603050405020304" pitchFamily="18" charset="0"/>
                        </a:rPr>
                        <a:t>SNR=10</a:t>
                      </a:r>
                      <a:endParaRPr lang="en-US" altLang="zh-CN" sz="13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SNR=30</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20000"/>
                        </a:lnSpc>
                        <a:spcBef>
                          <a:spcPts val="0"/>
                        </a:spcBef>
                        <a:spcAft>
                          <a:spcPts val="0"/>
                        </a:spcAft>
                        <a:buClrTx/>
                        <a:buSzTx/>
                        <a:buFontTx/>
                        <a:buNone/>
                        <a:defRPr/>
                      </a:pPr>
                      <a:r>
                        <a:rPr lang="en-US" altLang="zh-CN" sz="1300" b="0" i="0" u="none" strike="noStrike" dirty="0">
                          <a:solidFill>
                            <a:srgbClr val="000000"/>
                          </a:solidFill>
                          <a:effectLst/>
                          <a:latin typeface="Times New Roman" panose="02020603050405020304" pitchFamily="18" charset="0"/>
                          <a:ea typeface="+mn-ea"/>
                          <a:cs typeface="Times New Roman" panose="02020603050405020304" pitchFamily="18" charset="0"/>
                        </a:rPr>
                        <a:t>SNR=20</a:t>
                      </a:r>
                      <a:endParaRPr lang="en-US" altLang="zh-CN" sz="13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20000"/>
                        </a:lnSpc>
                        <a:spcBef>
                          <a:spcPts val="0"/>
                        </a:spcBef>
                        <a:spcAft>
                          <a:spcPts val="0"/>
                        </a:spcAft>
                        <a:buClrTx/>
                        <a:buSzTx/>
                        <a:buFontTx/>
                        <a:buNone/>
                        <a:defRPr/>
                      </a:pPr>
                      <a:r>
                        <a:rPr lang="en-US" altLang="zh-CN" sz="1300" b="0" i="0" u="none" strike="noStrike" dirty="0">
                          <a:solidFill>
                            <a:srgbClr val="000000"/>
                          </a:solidFill>
                          <a:effectLst/>
                          <a:latin typeface="Times New Roman" panose="02020603050405020304" pitchFamily="18" charset="0"/>
                          <a:ea typeface="+mn-ea"/>
                          <a:cs typeface="Times New Roman" panose="02020603050405020304" pitchFamily="18" charset="0"/>
                        </a:rPr>
                        <a:t>SNR=10</a:t>
                      </a:r>
                      <a:endParaRPr lang="en-US" altLang="zh-CN" sz="13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SNR=30</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20000"/>
                        </a:lnSpc>
                        <a:spcBef>
                          <a:spcPts val="0"/>
                        </a:spcBef>
                        <a:spcAft>
                          <a:spcPts val="0"/>
                        </a:spcAft>
                        <a:buClrTx/>
                        <a:buSzTx/>
                        <a:buFontTx/>
                        <a:buNone/>
                        <a:defRPr/>
                      </a:pPr>
                      <a:r>
                        <a:rPr lang="en-US" altLang="zh-CN" sz="1300" b="0" i="0" u="none" strike="noStrike" dirty="0">
                          <a:solidFill>
                            <a:srgbClr val="000000"/>
                          </a:solidFill>
                          <a:effectLst/>
                          <a:latin typeface="Times New Roman" panose="02020603050405020304" pitchFamily="18" charset="0"/>
                          <a:ea typeface="+mn-ea"/>
                          <a:cs typeface="Times New Roman" panose="02020603050405020304" pitchFamily="18" charset="0"/>
                        </a:rPr>
                        <a:t>SNR=20</a:t>
                      </a:r>
                      <a:endParaRPr lang="en-US" altLang="zh-CN" sz="13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rPr>
                        <a:t>SNR=30</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ctr" latinLnBrk="0" hangingPunct="1">
                        <a:lnSpc>
                          <a:spcPct val="120000"/>
                        </a:lnSpc>
                        <a:spcBef>
                          <a:spcPts val="0"/>
                        </a:spcBef>
                        <a:spcAft>
                          <a:spcPts val="0"/>
                        </a:spcAft>
                        <a:buClrTx/>
                        <a:buSzTx/>
                        <a:buFontTx/>
                        <a:buNone/>
                        <a:defRPr/>
                      </a:pPr>
                      <a:r>
                        <a:rPr lang="en-US" altLang="zh-CN" sz="1300" b="0" i="0" u="none" strike="noStrike" dirty="0">
                          <a:solidFill>
                            <a:srgbClr val="000000"/>
                          </a:solidFill>
                          <a:effectLst/>
                          <a:latin typeface="Times New Roman" panose="02020603050405020304" pitchFamily="18" charset="0"/>
                          <a:ea typeface="+mn-ea"/>
                          <a:cs typeface="Times New Roman" panose="02020603050405020304" pitchFamily="18" charset="0"/>
                        </a:rPr>
                        <a:t>SNR=20</a:t>
                      </a:r>
                      <a:endParaRPr lang="en-US" altLang="zh-CN" sz="13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r h="211956">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0</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98.08%</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a:solidFill>
                            <a:srgbClr val="FF0000"/>
                          </a:solidFill>
                          <a:effectLst/>
                          <a:latin typeface="Times New Roman" panose="02020603050405020304" pitchFamily="18" charset="0"/>
                          <a:cs typeface="Times New Roman" panose="02020603050405020304" pitchFamily="18" charset="0"/>
                        </a:rPr>
                        <a:t>97.95%</a:t>
                      </a:r>
                      <a:endParaRPr lang="en-US" altLang="zh-CN" sz="1300" b="1" i="0" u="none" strike="noStrike">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96.34%</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96.07%</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95.71%</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94.82%</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98.08%</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a:solidFill>
                            <a:srgbClr val="FF0000"/>
                          </a:solidFill>
                          <a:effectLst/>
                          <a:latin typeface="Times New Roman" panose="02020603050405020304" pitchFamily="18" charset="0"/>
                          <a:cs typeface="Times New Roman" panose="02020603050405020304" pitchFamily="18" charset="0"/>
                        </a:rPr>
                        <a:t>97.95%</a:t>
                      </a:r>
                      <a:endParaRPr lang="en-US" altLang="zh-CN" sz="1300" b="1" i="0" u="none" strike="noStrike">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96.07%</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95.71%</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1956">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0.001</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97.86%</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97.77%</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95.85%</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96.03%</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95.67%</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94.73%</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97.77%</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a:solidFill>
                            <a:srgbClr val="FF0000"/>
                          </a:solidFill>
                          <a:effectLst/>
                          <a:latin typeface="Times New Roman" panose="02020603050405020304" pitchFamily="18" charset="0"/>
                          <a:cs typeface="Times New Roman" panose="02020603050405020304" pitchFamily="18" charset="0"/>
                        </a:rPr>
                        <a:t>97.68%</a:t>
                      </a:r>
                      <a:endParaRPr lang="en-US" altLang="zh-CN" sz="1300" b="1" i="0" u="none" strike="noStrike">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95.45%</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94.64%</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1956">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0.002</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97.72%</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97.54%</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95.71%</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95.89%</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95.58%</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94.55%</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97.50%</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a:solidFill>
                            <a:srgbClr val="FF0000"/>
                          </a:solidFill>
                          <a:effectLst/>
                          <a:latin typeface="Times New Roman" panose="02020603050405020304" pitchFamily="18" charset="0"/>
                          <a:cs typeface="Times New Roman" panose="02020603050405020304" pitchFamily="18" charset="0"/>
                        </a:rPr>
                        <a:t>97.32%</a:t>
                      </a:r>
                      <a:endParaRPr lang="en-US" altLang="zh-CN" sz="1300" b="1" i="0" u="none" strike="noStrike">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94.64%</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93.75%</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1956">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0.003</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97.59%</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97.32%</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95.49%</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95.80%</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95.31%</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94.38%</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97.14%</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a:solidFill>
                            <a:srgbClr val="FF0000"/>
                          </a:solidFill>
                          <a:effectLst/>
                          <a:latin typeface="Times New Roman" panose="02020603050405020304" pitchFamily="18" charset="0"/>
                          <a:cs typeface="Times New Roman" panose="02020603050405020304" pitchFamily="18" charset="0"/>
                        </a:rPr>
                        <a:t>96.83%</a:t>
                      </a:r>
                      <a:endParaRPr lang="en-US" altLang="zh-CN" sz="1300" b="1" i="0" u="none" strike="noStrike">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93.84%</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92.72%</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1956">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0.005</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97.10%</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96.88%</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95.09%</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95.54%</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95.00%</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94.11%</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a:solidFill>
                            <a:srgbClr val="FF0000"/>
                          </a:solidFill>
                          <a:effectLst/>
                          <a:latin typeface="Times New Roman" panose="02020603050405020304" pitchFamily="18" charset="0"/>
                          <a:cs typeface="Times New Roman" panose="02020603050405020304" pitchFamily="18" charset="0"/>
                        </a:rPr>
                        <a:t>95.98%</a:t>
                      </a:r>
                      <a:endParaRPr lang="en-US" altLang="zh-CN" sz="1300" b="1" i="0" u="none" strike="noStrike">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95.45%</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92.46%</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90.80%</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1956">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0.01</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95.76%</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94.33%</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91.92%</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95.09%</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94.29%</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93.44%</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93.93%</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93.30%</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89.33%</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86.83%</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1956">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0.015</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94.11%</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92.63%</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90.45%</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94.33%</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93.57%</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91.88%</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a:solidFill>
                            <a:srgbClr val="FF0000"/>
                          </a:solidFill>
                          <a:effectLst/>
                          <a:latin typeface="Times New Roman" panose="02020603050405020304" pitchFamily="18" charset="0"/>
                          <a:cs typeface="Times New Roman" panose="02020603050405020304" pitchFamily="18" charset="0"/>
                        </a:rPr>
                        <a:t>92.81%</a:t>
                      </a:r>
                      <a:endParaRPr lang="en-US" altLang="zh-CN" sz="1300" b="1" i="0" u="none" strike="noStrike">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a:solidFill>
                            <a:srgbClr val="FF0000"/>
                          </a:solidFill>
                          <a:effectLst/>
                          <a:latin typeface="Times New Roman" panose="02020603050405020304" pitchFamily="18" charset="0"/>
                          <a:cs typeface="Times New Roman" panose="02020603050405020304" pitchFamily="18" charset="0"/>
                        </a:rPr>
                        <a:t>91.61%</a:t>
                      </a:r>
                      <a:endParaRPr lang="en-US" altLang="zh-CN" sz="1300" b="1" i="0" u="none" strike="noStrike">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85.80%</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81.61%</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1956">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0.02</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92.63%</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90.36%</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87.68%</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93.71%</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92.19%</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89.96%</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a:solidFill>
                            <a:srgbClr val="FF0000"/>
                          </a:solidFill>
                          <a:effectLst/>
                          <a:latin typeface="Times New Roman" panose="02020603050405020304" pitchFamily="18" charset="0"/>
                          <a:cs typeface="Times New Roman" panose="02020603050405020304" pitchFamily="18" charset="0"/>
                        </a:rPr>
                        <a:t>89.91%</a:t>
                      </a:r>
                      <a:endParaRPr lang="en-US" altLang="zh-CN" sz="1300" b="1" i="0" u="none" strike="noStrike">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a:solidFill>
                            <a:srgbClr val="FF0000"/>
                          </a:solidFill>
                          <a:effectLst/>
                          <a:latin typeface="Times New Roman" panose="02020603050405020304" pitchFamily="18" charset="0"/>
                          <a:cs typeface="Times New Roman" panose="02020603050405020304" pitchFamily="18" charset="0"/>
                        </a:rPr>
                        <a:t>88.44%</a:t>
                      </a:r>
                      <a:endParaRPr lang="en-US" altLang="zh-CN" sz="1300" b="1" i="0" u="none" strike="noStrike">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80.94%</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75.27%</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1956">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0.025</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91.07%</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88.66%</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83.04%</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92.63%</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90.94%</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87.68%</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a:solidFill>
                            <a:srgbClr val="FF0000"/>
                          </a:solidFill>
                          <a:effectLst/>
                          <a:latin typeface="Times New Roman" panose="02020603050405020304" pitchFamily="18" charset="0"/>
                          <a:cs typeface="Times New Roman" panose="02020603050405020304" pitchFamily="18" charset="0"/>
                        </a:rPr>
                        <a:t>88.30%</a:t>
                      </a:r>
                      <a:endParaRPr lang="en-US" altLang="zh-CN" sz="1300" b="1" i="0" u="none" strike="noStrike">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86.56%</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75.31%</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67.90%</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1956">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0.03</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89.96%</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86.03%</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80.89%</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91.34%</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88.66%</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84.33%</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85.94%</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83.48%</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69.82%</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62.46%</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1956">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0.04</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87.28%</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82.72%</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76.74%</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90.09%</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84.87%</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81.29%</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83.04%</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79.73%</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61.43%</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52.14%</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1956">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0.05</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82.46%</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77.90%</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69.78%</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85.94%</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80.09%</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75.36%</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79.33%</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74.29%</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54.24%</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42.28%</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11956">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0.06</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78.13%</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a:effectLst/>
                          <a:latin typeface="Times New Roman" panose="02020603050405020304" pitchFamily="18" charset="0"/>
                          <a:cs typeface="Times New Roman" panose="02020603050405020304" pitchFamily="18" charset="0"/>
                        </a:rPr>
                        <a:t>71.79%</a:t>
                      </a:r>
                      <a:endParaRPr lang="en-US" altLang="zh-CN" sz="1300" b="0" i="0" u="none" strike="noStrike">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62.23%</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80.09%</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73.30%</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67.05%</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72.99%</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b="1" u="none" strike="noStrike" dirty="0">
                          <a:solidFill>
                            <a:srgbClr val="FF0000"/>
                          </a:solidFill>
                          <a:effectLst/>
                          <a:latin typeface="Times New Roman" panose="02020603050405020304" pitchFamily="18" charset="0"/>
                          <a:cs typeface="Times New Roman" panose="02020603050405020304" pitchFamily="18" charset="0"/>
                        </a:rPr>
                        <a:t>69.11%</a:t>
                      </a:r>
                      <a:endParaRPr lang="en-US" altLang="zh-CN" sz="1300" b="1" i="0" u="none" strike="noStrike" dirty="0">
                        <a:solidFill>
                          <a:srgbClr val="FF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43.71%</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fontAlgn="ctr">
                        <a:lnSpc>
                          <a:spcPct val="120000"/>
                        </a:lnSpc>
                        <a:buNone/>
                      </a:pPr>
                      <a:r>
                        <a:rPr lang="en-US" altLang="zh-CN" sz="1300" u="none" strike="noStrike" dirty="0">
                          <a:effectLst/>
                          <a:latin typeface="Times New Roman" panose="02020603050405020304" pitchFamily="18" charset="0"/>
                          <a:cs typeface="Times New Roman" panose="02020603050405020304" pitchFamily="18" charset="0"/>
                        </a:rPr>
                        <a:t>33.53%</a:t>
                      </a:r>
                      <a:endParaRPr lang="en-US" altLang="zh-CN" sz="1300" b="0" i="0" u="none" strike="noStrike" dirty="0">
                        <a:solidFill>
                          <a:srgbClr val="000000"/>
                        </a:solidFill>
                        <a:effectLst/>
                        <a:latin typeface="Times New Roman" panose="02020603050405020304" pitchFamily="18" charset="0"/>
                        <a:ea typeface="等线" panose="02010600030101010101" charset="-122"/>
                        <a:cs typeface="Times New Roman" panose="02020603050405020304" pitchFamily="18" charset="0"/>
                      </a:endParaRPr>
                    </a:p>
                  </a:txBody>
                  <a:tcPr marL="11156" marR="11156" marT="11156"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graphicFrame>
        <p:nvGraphicFramePr>
          <p:cNvPr id="18" name="对象 17"/>
          <p:cNvGraphicFramePr>
            <a:graphicFrameLocks noChangeAspect="1"/>
          </p:cNvGraphicFramePr>
          <p:nvPr/>
        </p:nvGraphicFramePr>
        <p:xfrm>
          <a:off x="1857375" y="1952475"/>
          <a:ext cx="187325" cy="383570"/>
        </p:xfrm>
        <a:graphic>
          <a:graphicData uri="http://schemas.openxmlformats.org/presentationml/2006/ole">
            <mc:AlternateContent xmlns:mc="http://schemas.openxmlformats.org/markup-compatibility/2006">
              <mc:Choice xmlns:v="urn:schemas-microsoft-com:vml" Requires="v">
                <p:oleObj spid="_x0000_s4" name="AxMath" r:id="rId1" imgW="914400" imgH="914400" progId="Equation.AxMath">
                  <p:embed/>
                </p:oleObj>
              </mc:Choice>
              <mc:Fallback>
                <p:oleObj name="AxMath" r:id="rId1" imgW="914400" imgH="914400" progId="Equation.AxMath">
                  <p:embed/>
                  <p:pic>
                    <p:nvPicPr>
                      <p:cNvPr id="0" name="图片 3"/>
                      <p:cNvPicPr/>
                      <p:nvPr/>
                    </p:nvPicPr>
                    <p:blipFill>
                      <a:blip r:embed="rId2"/>
                      <a:stretch>
                        <a:fillRect/>
                      </a:stretch>
                    </p:blipFill>
                    <p:spPr>
                      <a:xfrm>
                        <a:off x="1857375" y="1952475"/>
                        <a:ext cx="187325" cy="383570"/>
                      </a:xfrm>
                      <a:prstGeom prst="rect">
                        <a:avLst/>
                      </a:prstGeom>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工作扩展</a:t>
            </a:r>
            <a:endParaRPr lang="zh-CN" altLang="en-US" dirty="0"/>
          </a:p>
        </p:txBody>
      </p:sp>
      <p:sp>
        <p:nvSpPr>
          <p:cNvPr id="3" name="灯片编号占位符 2"/>
          <p:cNvSpPr>
            <a:spLocks noGrp="1"/>
          </p:cNvSpPr>
          <p:nvPr>
            <p:ph type="sldNum" sz="quarter" idx="10"/>
          </p:nvPr>
        </p:nvSpPr>
        <p:spPr/>
        <p:txBody>
          <a:bodyPr/>
          <a:lstStyle/>
          <a:p>
            <a:r>
              <a:rPr lang="en-US" altLang="zh-CN" dirty="0"/>
              <a:t>24</a:t>
            </a:r>
            <a:endParaRPr lang="zh-CN" altLang="en-US" dirty="0"/>
          </a:p>
        </p:txBody>
      </p:sp>
      <p:sp>
        <p:nvSpPr>
          <p:cNvPr id="6" name="文本框 5"/>
          <p:cNvSpPr txBox="1"/>
          <p:nvPr/>
        </p:nvSpPr>
        <p:spPr>
          <a:xfrm>
            <a:off x="614679" y="1023263"/>
            <a:ext cx="7682173"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关于解决噪声采样问题的思考 </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从启发式防御到可证明防御</a:t>
            </a:r>
            <a:endParaRPr lang="en-US" altLang="zh-CN" sz="2000" b="1" dirty="0">
              <a:latin typeface="黑体" panose="02010609060101010101" pitchFamily="49" charset="-122"/>
              <a:ea typeface="黑体" panose="02010609060101010101" pitchFamily="49" charset="-122"/>
            </a:endParaRPr>
          </a:p>
        </p:txBody>
      </p:sp>
      <p:sp>
        <p:nvSpPr>
          <p:cNvPr id="4" name="文本框 3"/>
          <p:cNvSpPr txBox="1"/>
          <p:nvPr/>
        </p:nvSpPr>
        <p:spPr>
          <a:xfrm>
            <a:off x="993198" y="1468737"/>
            <a:ext cx="5598101" cy="414922"/>
          </a:xfrm>
          <a:prstGeom prst="rect">
            <a:avLst/>
          </a:prstGeom>
          <a:noFill/>
        </p:spPr>
        <p:txBody>
          <a:bodyPr wrap="square">
            <a:spAutoFit/>
          </a:bodyPr>
          <a:lstStyle/>
          <a:p>
            <a:pPr>
              <a:lnSpc>
                <a:spcPct val="150000"/>
              </a:lnSpc>
            </a:pPr>
            <a:r>
              <a:rPr lang="zh-CN" altLang="en-US" sz="1600" dirty="0">
                <a:latin typeface="宋体" panose="02010600030101010101" pitchFamily="2" charset="-122"/>
                <a:ea typeface="宋体" panose="02010600030101010101" pitchFamily="2" charset="-122"/>
              </a:rPr>
              <a:t>为什么随机平滑是有效的？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文本框 4"/>
          <p:cNvSpPr txBox="1"/>
          <p:nvPr/>
        </p:nvSpPr>
        <p:spPr>
          <a:xfrm>
            <a:off x="993198" y="1929023"/>
            <a:ext cx="5598101" cy="414922"/>
          </a:xfrm>
          <a:prstGeom prst="rect">
            <a:avLst/>
          </a:prstGeom>
          <a:noFill/>
        </p:spPr>
        <p:txBody>
          <a:bodyPr wrap="square">
            <a:spAutoFit/>
          </a:bodyPr>
          <a:lstStyle/>
          <a:p>
            <a:pPr>
              <a:lnSpc>
                <a:spcPct val="150000"/>
              </a:lnSpc>
            </a:pPr>
            <a:r>
              <a:rPr lang="zh-CN" altLang="en-US" sz="1600" dirty="0">
                <a:latin typeface="宋体" panose="02010600030101010101" pitchFamily="2" charset="-122"/>
                <a:ea typeface="宋体" panose="02010600030101010101" pitchFamily="2" charset="-122"/>
              </a:rPr>
              <a:t>建模：</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7" name="对象 6"/>
          <p:cNvGraphicFramePr>
            <a:graphicFrameLocks noChangeAspect="1"/>
          </p:cNvGraphicFramePr>
          <p:nvPr/>
        </p:nvGraphicFramePr>
        <p:xfrm>
          <a:off x="1712913" y="2033709"/>
          <a:ext cx="493712" cy="355600"/>
        </p:xfrm>
        <a:graphic>
          <a:graphicData uri="http://schemas.openxmlformats.org/presentationml/2006/ole">
            <mc:AlternateContent xmlns:mc="http://schemas.openxmlformats.org/markup-compatibility/2006">
              <mc:Choice xmlns:v="urn:schemas-microsoft-com:vml" Requires="v">
                <p:oleObj spid="_x0000_s8" name="AxMath" r:id="rId1" imgW="914400" imgH="914400" progId="Equation.AxMath">
                  <p:embed/>
                </p:oleObj>
              </mc:Choice>
              <mc:Fallback>
                <p:oleObj name="AxMath" r:id="rId1" imgW="914400" imgH="914400" progId="Equation.AxMath">
                  <p:embed/>
                  <p:pic>
                    <p:nvPicPr>
                      <p:cNvPr id="0" name="图片 7"/>
                      <p:cNvPicPr/>
                      <p:nvPr/>
                    </p:nvPicPr>
                    <p:blipFill>
                      <a:blip r:embed="rId2"/>
                      <a:stretch>
                        <a:fillRect/>
                      </a:stretch>
                    </p:blipFill>
                    <p:spPr>
                      <a:xfrm>
                        <a:off x="1712913" y="2033709"/>
                        <a:ext cx="493712" cy="355600"/>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2870200" y="2033709"/>
          <a:ext cx="3981450" cy="484187"/>
        </p:xfrm>
        <a:graphic>
          <a:graphicData uri="http://schemas.openxmlformats.org/presentationml/2006/ole">
            <mc:AlternateContent xmlns:mc="http://schemas.openxmlformats.org/markup-compatibility/2006">
              <mc:Choice xmlns:v="urn:schemas-microsoft-com:vml" Requires="v">
                <p:oleObj spid="_x0000_s10" name="AxMath" r:id="rId3" imgW="914400" imgH="914400" progId="Equation.AxMath">
                  <p:embed/>
                </p:oleObj>
              </mc:Choice>
              <mc:Fallback>
                <p:oleObj name="AxMath" r:id="rId3" imgW="914400" imgH="914400" progId="Equation.AxMath">
                  <p:embed/>
                  <p:pic>
                    <p:nvPicPr>
                      <p:cNvPr id="0" name="图片 9"/>
                      <p:cNvPicPr/>
                      <p:nvPr/>
                    </p:nvPicPr>
                    <p:blipFill>
                      <a:blip r:embed="rId4"/>
                      <a:stretch>
                        <a:fillRect/>
                      </a:stretch>
                    </p:blipFill>
                    <p:spPr>
                      <a:xfrm>
                        <a:off x="2870200" y="2033709"/>
                        <a:ext cx="3981450" cy="484187"/>
                      </a:xfrm>
                      <a:prstGeom prst="rect">
                        <a:avLst/>
                      </a:prstGeom>
                    </p:spPr>
                  </p:pic>
                </p:oleObj>
              </mc:Fallback>
            </mc:AlternateContent>
          </a:graphicData>
        </a:graphic>
      </p:graphicFrame>
      <p:cxnSp>
        <p:nvCxnSpPr>
          <p:cNvPr id="11" name="直接箭头连接符 10"/>
          <p:cNvCxnSpPr/>
          <p:nvPr/>
        </p:nvCxnSpPr>
        <p:spPr>
          <a:xfrm>
            <a:off x="6096000" y="2725560"/>
            <a:ext cx="11607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993197" y="2448631"/>
            <a:ext cx="5598101" cy="414922"/>
          </a:xfrm>
          <a:prstGeom prst="rect">
            <a:avLst/>
          </a:prstGeom>
          <a:noFill/>
        </p:spPr>
        <p:txBody>
          <a:bodyPr wrap="square">
            <a:spAutoFit/>
          </a:bodyPr>
          <a:lstStyle/>
          <a:p>
            <a:pPr>
              <a:lnSpc>
                <a:spcPct val="150000"/>
              </a:lnSpc>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希望能够证明：</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3" name="对象 12"/>
          <p:cNvGraphicFramePr>
            <a:graphicFrameLocks noChangeAspect="1"/>
          </p:cNvGraphicFramePr>
          <p:nvPr/>
        </p:nvGraphicFramePr>
        <p:xfrm>
          <a:off x="2536825" y="2542204"/>
          <a:ext cx="3406775" cy="366713"/>
        </p:xfrm>
        <a:graphic>
          <a:graphicData uri="http://schemas.openxmlformats.org/presentationml/2006/ole">
            <mc:AlternateContent xmlns:mc="http://schemas.openxmlformats.org/markup-compatibility/2006">
              <mc:Choice xmlns:v="urn:schemas-microsoft-com:vml" Requires="v">
                <p:oleObj spid="_x0000_s14" name="AxMath" r:id="rId5" imgW="914400" imgH="914400" progId="Equation.AxMath">
                  <p:embed/>
                </p:oleObj>
              </mc:Choice>
              <mc:Fallback>
                <p:oleObj name="AxMath" r:id="rId5" imgW="914400" imgH="914400" progId="Equation.AxMath">
                  <p:embed/>
                  <p:pic>
                    <p:nvPicPr>
                      <p:cNvPr id="0" name="图片 13"/>
                      <p:cNvPicPr/>
                      <p:nvPr/>
                    </p:nvPicPr>
                    <p:blipFill>
                      <a:blip r:embed="rId6"/>
                      <a:stretch>
                        <a:fillRect/>
                      </a:stretch>
                    </p:blipFill>
                    <p:spPr>
                      <a:xfrm>
                        <a:off x="2536825" y="2542204"/>
                        <a:ext cx="3406775" cy="366713"/>
                      </a:xfrm>
                      <a:prstGeom prst="rect">
                        <a:avLst/>
                      </a:prstGeom>
                    </p:spPr>
                  </p:pic>
                </p:oleObj>
              </mc:Fallback>
            </mc:AlternateContent>
          </a:graphicData>
        </a:graphic>
      </p:graphicFrame>
      <p:cxnSp>
        <p:nvCxnSpPr>
          <p:cNvPr id="16" name="直接箭头连接符 15"/>
          <p:cNvCxnSpPr/>
          <p:nvPr/>
        </p:nvCxnSpPr>
        <p:spPr>
          <a:xfrm>
            <a:off x="2336800" y="2206569"/>
            <a:ext cx="381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4" name="组合 23"/>
          <p:cNvGrpSpPr/>
          <p:nvPr/>
        </p:nvGrpSpPr>
        <p:grpSpPr>
          <a:xfrm>
            <a:off x="7487228" y="2027644"/>
            <a:ext cx="4121150" cy="1395831"/>
            <a:chOff x="3048000" y="3244334"/>
            <a:chExt cx="4121150" cy="1395831"/>
          </a:xfrm>
        </p:grpSpPr>
        <p:sp>
          <p:nvSpPr>
            <p:cNvPr id="15" name="文本框 14"/>
            <p:cNvSpPr txBox="1"/>
            <p:nvPr/>
          </p:nvSpPr>
          <p:spPr>
            <a:xfrm>
              <a:off x="3048000" y="3244334"/>
              <a:ext cx="4121150" cy="1395831"/>
            </a:xfrm>
            <a:prstGeom prst="rect">
              <a:avLst/>
            </a:prstGeom>
            <a:noFill/>
          </p:spPr>
          <p:txBody>
            <a:bodyPr wrap="square">
              <a:spAutoFit/>
            </a:bodyPr>
            <a:lstStyle/>
            <a:p>
              <a:pPr>
                <a:lnSpc>
                  <a:spcPct val="120000"/>
                </a:lnSpc>
              </a:pPr>
              <a:r>
                <a:rPr lang="zh-CN" altLang="en-US" dirty="0">
                  <a:latin typeface="Times New Roman" panose="02020603050405020304" pitchFamily="18" charset="0"/>
                  <a:ea typeface="宋体" panose="02010600030101010101" pitchFamily="2" charset="-122"/>
                  <a:cs typeface="Times New Roman" panose="02020603050405020304" pitchFamily="18" charset="0"/>
                </a:rPr>
                <a:t>对于任意输入，如果平滑分类器预测类别为      ，则在该输入周围    范数半径为    的球内，任何对抗样本的预测结果仍然为</a:t>
              </a:r>
              <a:endParaRPr lang="zh-CN" altLang="en-US" dirty="0"/>
            </a:p>
          </p:txBody>
        </p:sp>
        <p:graphicFrame>
          <p:nvGraphicFramePr>
            <p:cNvPr id="20" name="对象 19"/>
            <p:cNvGraphicFramePr>
              <a:graphicFrameLocks noChangeAspect="1"/>
            </p:cNvGraphicFramePr>
            <p:nvPr/>
          </p:nvGraphicFramePr>
          <p:xfrm>
            <a:off x="3644900" y="3595564"/>
            <a:ext cx="292100" cy="388937"/>
          </p:xfrm>
          <a:graphic>
            <a:graphicData uri="http://schemas.openxmlformats.org/presentationml/2006/ole">
              <mc:AlternateContent xmlns:mc="http://schemas.openxmlformats.org/markup-compatibility/2006">
                <mc:Choice xmlns:v="urn:schemas-microsoft-com:vml" Requires="v">
                  <p:oleObj spid="_x0000_s17" name="AxMath" r:id="rId7" imgW="268605" imgH="352425" progId="Equation.AxMath">
                    <p:embed/>
                  </p:oleObj>
                </mc:Choice>
                <mc:Fallback>
                  <p:oleObj name="AxMath" r:id="rId7" imgW="268605" imgH="352425" progId="Equation.AxMath">
                    <p:embed/>
                    <p:pic>
                      <p:nvPicPr>
                        <p:cNvPr id="0" name="图片 16"/>
                        <p:cNvPicPr/>
                        <p:nvPr/>
                      </p:nvPicPr>
                      <p:blipFill>
                        <a:blip r:embed="rId8"/>
                        <a:stretch>
                          <a:fillRect/>
                        </a:stretch>
                      </p:blipFill>
                      <p:spPr>
                        <a:xfrm>
                          <a:off x="3644900" y="3595564"/>
                          <a:ext cx="292100" cy="388937"/>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5803900" y="3636167"/>
            <a:ext cx="190500" cy="342900"/>
          </p:xfrm>
          <a:graphic>
            <a:graphicData uri="http://schemas.openxmlformats.org/presentationml/2006/ole">
              <mc:AlternateContent xmlns:mc="http://schemas.openxmlformats.org/markup-compatibility/2006">
                <mc:Choice xmlns:v="urn:schemas-microsoft-com:vml" Requires="v">
                  <p:oleObj spid="_x0000_s18" name="AxMath" r:id="rId9" imgW="914400" imgH="914400" progId="Equation.AxMath">
                    <p:embed/>
                  </p:oleObj>
                </mc:Choice>
                <mc:Fallback>
                  <p:oleObj name="AxMath" r:id="rId9" imgW="914400" imgH="914400" progId="Equation.AxMath">
                    <p:embed/>
                    <p:pic>
                      <p:nvPicPr>
                        <p:cNvPr id="0" name="图片 17"/>
                        <p:cNvPicPr/>
                        <p:nvPr/>
                      </p:nvPicPr>
                      <p:blipFill>
                        <a:blip r:embed="rId10"/>
                        <a:stretch>
                          <a:fillRect/>
                        </a:stretch>
                      </p:blipFill>
                      <p:spPr>
                        <a:xfrm>
                          <a:off x="5803900" y="3636167"/>
                          <a:ext cx="190500" cy="342900"/>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3378200" y="3972717"/>
            <a:ext cx="225425" cy="341313"/>
          </p:xfrm>
          <a:graphic>
            <a:graphicData uri="http://schemas.openxmlformats.org/presentationml/2006/ole">
              <mc:AlternateContent xmlns:mc="http://schemas.openxmlformats.org/markup-compatibility/2006">
                <mc:Choice xmlns:v="urn:schemas-microsoft-com:vml" Requires="v">
                  <p:oleObj spid="_x0000_s19" name="AxMath" r:id="rId11" imgW="914400" imgH="914400" progId="Equation.AxMath">
                    <p:embed/>
                  </p:oleObj>
                </mc:Choice>
                <mc:Fallback>
                  <p:oleObj name="AxMath" r:id="rId11" imgW="914400" imgH="914400" progId="Equation.AxMath">
                    <p:embed/>
                    <p:pic>
                      <p:nvPicPr>
                        <p:cNvPr id="0" name="图片 18"/>
                        <p:cNvPicPr/>
                        <p:nvPr/>
                      </p:nvPicPr>
                      <p:blipFill>
                        <a:blip r:embed="rId12"/>
                        <a:stretch>
                          <a:fillRect/>
                        </a:stretch>
                      </p:blipFill>
                      <p:spPr>
                        <a:xfrm>
                          <a:off x="3378200" y="3972717"/>
                          <a:ext cx="225425" cy="341313"/>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3857625" y="4246364"/>
            <a:ext cx="292100" cy="388937"/>
          </p:xfrm>
          <a:graphic>
            <a:graphicData uri="http://schemas.openxmlformats.org/presentationml/2006/ole">
              <mc:AlternateContent xmlns:mc="http://schemas.openxmlformats.org/markup-compatibility/2006">
                <mc:Choice xmlns:v="urn:schemas-microsoft-com:vml" Requires="v">
                  <p:oleObj spid="_x0000_s25" name="AxMath" r:id="rId13" imgW="268605" imgH="352425" progId="Equation.AxMath">
                    <p:embed/>
                  </p:oleObj>
                </mc:Choice>
                <mc:Fallback>
                  <p:oleObj name="AxMath" r:id="rId13" imgW="268605" imgH="352425" progId="Equation.AxMath">
                    <p:embed/>
                    <p:pic>
                      <p:nvPicPr>
                        <p:cNvPr id="0" name="对象 19"/>
                        <p:cNvPicPr/>
                        <p:nvPr/>
                      </p:nvPicPr>
                      <p:blipFill>
                        <a:blip r:embed="rId8"/>
                        <a:stretch>
                          <a:fillRect/>
                        </a:stretch>
                      </p:blipFill>
                      <p:spPr>
                        <a:xfrm>
                          <a:off x="3857625" y="4246364"/>
                          <a:ext cx="292100" cy="388937"/>
                        </a:xfrm>
                        <a:prstGeom prst="rect">
                          <a:avLst/>
                        </a:prstGeom>
                      </p:spPr>
                    </p:pic>
                  </p:oleObj>
                </mc:Fallback>
              </mc:AlternateContent>
            </a:graphicData>
          </a:graphic>
        </p:graphicFrame>
      </p:grpSp>
      <p:sp>
        <p:nvSpPr>
          <p:cNvPr id="26" name="矩形 25"/>
          <p:cNvSpPr/>
          <p:nvPr/>
        </p:nvSpPr>
        <p:spPr>
          <a:xfrm>
            <a:off x="7398395" y="1968625"/>
            <a:ext cx="4266555" cy="1574674"/>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1962449" y="3005994"/>
            <a:ext cx="3740842" cy="386677"/>
            <a:chOff x="1339158" y="3097340"/>
            <a:chExt cx="3740842" cy="386677"/>
          </a:xfrm>
        </p:grpSpPr>
        <p:sp>
          <p:nvSpPr>
            <p:cNvPr id="30" name="文本框 29"/>
            <p:cNvSpPr txBox="1"/>
            <p:nvPr/>
          </p:nvSpPr>
          <p:spPr>
            <a:xfrm>
              <a:off x="1339158" y="3097340"/>
              <a:ext cx="3740842" cy="369332"/>
            </a:xfrm>
            <a:prstGeom prst="rect">
              <a:avLst/>
            </a:prstGeom>
            <a:noFill/>
          </p:spPr>
          <p:txBody>
            <a:bodyPr wrap="square">
              <a:spAutoFit/>
            </a:bodyPr>
            <a:lstStyle/>
            <a:p>
              <a:r>
                <a:rPr lang="zh-CN" altLang="en-US" sz="1800" b="1" u="sng" dirty="0">
                  <a:latin typeface="Times New Roman" panose="02020603050405020304" pitchFamily="18" charset="0"/>
                  <a:ea typeface="宋体" panose="02010600030101010101" pitchFamily="2" charset="-122"/>
                  <a:cs typeface="Times New Roman" panose="02020603050405020304" pitchFamily="18" charset="0"/>
                </a:rPr>
                <a:t>满足以上条件的    是“可验证半径”</a:t>
              </a:r>
              <a:endParaRPr lang="zh-CN" altLang="en-US" b="1" u="sng" dirty="0"/>
            </a:p>
          </p:txBody>
        </p:sp>
        <p:graphicFrame>
          <p:nvGraphicFramePr>
            <p:cNvPr id="31" name="对象 30"/>
            <p:cNvGraphicFramePr>
              <a:graphicFrameLocks noChangeAspect="1"/>
            </p:cNvGraphicFramePr>
            <p:nvPr/>
          </p:nvGraphicFramePr>
          <p:xfrm>
            <a:off x="3054350" y="3142704"/>
            <a:ext cx="225425" cy="341313"/>
          </p:xfrm>
          <a:graphic>
            <a:graphicData uri="http://schemas.openxmlformats.org/presentationml/2006/ole">
              <mc:AlternateContent xmlns:mc="http://schemas.openxmlformats.org/markup-compatibility/2006">
                <mc:Choice xmlns:v="urn:schemas-microsoft-com:vml" Requires="v">
                  <p:oleObj spid="_x0000_s27" name="AxMath" r:id="rId14" imgW="914400" imgH="914400" progId="Equation.AxMath">
                    <p:embed/>
                  </p:oleObj>
                </mc:Choice>
                <mc:Fallback>
                  <p:oleObj name="AxMath" r:id="rId14" imgW="914400" imgH="914400" progId="Equation.AxMath">
                    <p:embed/>
                    <p:pic>
                      <p:nvPicPr>
                        <p:cNvPr id="0" name="对象 21"/>
                        <p:cNvPicPr/>
                        <p:nvPr/>
                      </p:nvPicPr>
                      <p:blipFill>
                        <a:blip r:embed="rId12"/>
                        <a:stretch>
                          <a:fillRect/>
                        </a:stretch>
                      </p:blipFill>
                      <p:spPr>
                        <a:xfrm>
                          <a:off x="3054350" y="3142704"/>
                          <a:ext cx="225425" cy="341313"/>
                        </a:xfrm>
                        <a:prstGeom prst="rect">
                          <a:avLst/>
                        </a:prstGeom>
                      </p:spPr>
                    </p:pic>
                  </p:oleObj>
                </mc:Fallback>
              </mc:AlternateContent>
            </a:graphicData>
          </a:graphic>
        </p:graphicFrame>
      </p:grpSp>
      <p:sp>
        <p:nvSpPr>
          <p:cNvPr id="34" name="文本框 33"/>
          <p:cNvSpPr txBox="1"/>
          <p:nvPr/>
        </p:nvSpPr>
        <p:spPr>
          <a:xfrm>
            <a:off x="614680" y="3461575"/>
            <a:ext cx="1868170" cy="369332"/>
          </a:xfrm>
          <a:prstGeom prst="rect">
            <a:avLst/>
          </a:prstGeom>
          <a:noFill/>
        </p:spPr>
        <p:txBody>
          <a:bodyPr wrap="square">
            <a:spAutoFit/>
          </a:bodyPr>
          <a:lstStyle/>
          <a:p>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可验证半径计算：</a:t>
            </a:r>
            <a:endParaRPr lang="zh-CN" altLang="en-US" b="1" dirty="0"/>
          </a:p>
        </p:txBody>
      </p:sp>
      <p:sp>
        <p:nvSpPr>
          <p:cNvPr id="36" name="文本框 35"/>
          <p:cNvSpPr txBox="1"/>
          <p:nvPr/>
        </p:nvSpPr>
        <p:spPr>
          <a:xfrm>
            <a:off x="993197" y="3882461"/>
            <a:ext cx="3115253"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① 问题重构 </a:t>
            </a:r>
            <a:r>
              <a:rPr lang="en-US" altLang="zh-CN" sz="1800" dirty="0">
                <a:latin typeface="宋体" panose="02010600030101010101" pitchFamily="2" charset="-122"/>
                <a:ea typeface="宋体" panose="02010600030101010101" pitchFamily="2" charset="-122"/>
              </a:rPr>
              <a:t>—— </a:t>
            </a:r>
            <a:r>
              <a:rPr lang="zh-CN" altLang="en-US" sz="1800" dirty="0">
                <a:latin typeface="宋体" panose="02010600030101010101" pitchFamily="2" charset="-122"/>
                <a:ea typeface="宋体" panose="02010600030101010101" pitchFamily="2" charset="-122"/>
              </a:rPr>
              <a:t>假设检验</a:t>
            </a:r>
            <a:endParaRPr lang="zh-CN" altLang="en-US" dirty="0"/>
          </a:p>
        </p:txBody>
      </p:sp>
      <p:graphicFrame>
        <p:nvGraphicFramePr>
          <p:cNvPr id="37" name="对象 36"/>
          <p:cNvGraphicFramePr>
            <a:graphicFrameLocks noChangeAspect="1"/>
          </p:cNvGraphicFramePr>
          <p:nvPr/>
        </p:nvGraphicFramePr>
        <p:xfrm>
          <a:off x="1548765" y="4318695"/>
          <a:ext cx="2022475" cy="360363"/>
        </p:xfrm>
        <a:graphic>
          <a:graphicData uri="http://schemas.openxmlformats.org/presentationml/2006/ole">
            <mc:AlternateContent xmlns:mc="http://schemas.openxmlformats.org/markup-compatibility/2006">
              <mc:Choice xmlns:v="urn:schemas-microsoft-com:vml" Requires="v">
                <p:oleObj spid="_x0000_s28" name="AxMath" r:id="rId15" imgW="914400" imgH="914400" progId="Equation.AxMath">
                  <p:embed/>
                </p:oleObj>
              </mc:Choice>
              <mc:Fallback>
                <p:oleObj name="AxMath" r:id="rId15" imgW="914400" imgH="914400" progId="Equation.AxMath">
                  <p:embed/>
                  <p:pic>
                    <p:nvPicPr>
                      <p:cNvPr id="0" name="图片 27"/>
                      <p:cNvPicPr/>
                      <p:nvPr/>
                    </p:nvPicPr>
                    <p:blipFill>
                      <a:blip r:embed="rId16"/>
                      <a:stretch>
                        <a:fillRect/>
                      </a:stretch>
                    </p:blipFill>
                    <p:spPr>
                      <a:xfrm>
                        <a:off x="1548765" y="4318695"/>
                        <a:ext cx="2022475" cy="360363"/>
                      </a:xfrm>
                      <a:prstGeom prst="rect">
                        <a:avLst/>
                      </a:prstGeom>
                    </p:spPr>
                  </p:pic>
                </p:oleObj>
              </mc:Fallback>
            </mc:AlternateContent>
          </a:graphicData>
        </a:graphic>
      </p:graphicFrame>
      <p:graphicFrame>
        <p:nvGraphicFramePr>
          <p:cNvPr id="38" name="对象 37"/>
          <p:cNvGraphicFramePr>
            <a:graphicFrameLocks noChangeAspect="1"/>
          </p:cNvGraphicFramePr>
          <p:nvPr/>
        </p:nvGraphicFramePr>
        <p:xfrm>
          <a:off x="1547216" y="4721573"/>
          <a:ext cx="2130425" cy="360363"/>
        </p:xfrm>
        <a:graphic>
          <a:graphicData uri="http://schemas.openxmlformats.org/presentationml/2006/ole">
            <mc:AlternateContent xmlns:mc="http://schemas.openxmlformats.org/markup-compatibility/2006">
              <mc:Choice xmlns:v="urn:schemas-microsoft-com:vml" Requires="v">
                <p:oleObj spid="_x0000_s29" name="AxMath" r:id="rId17" imgW="914400" imgH="914400" progId="Equation.AxMath">
                  <p:embed/>
                </p:oleObj>
              </mc:Choice>
              <mc:Fallback>
                <p:oleObj name="AxMath" r:id="rId17" imgW="914400" imgH="914400" progId="Equation.AxMath">
                  <p:embed/>
                  <p:pic>
                    <p:nvPicPr>
                      <p:cNvPr id="0" name="图片 28"/>
                      <p:cNvPicPr/>
                      <p:nvPr/>
                    </p:nvPicPr>
                    <p:blipFill>
                      <a:blip r:embed="rId18"/>
                      <a:stretch>
                        <a:fillRect/>
                      </a:stretch>
                    </p:blipFill>
                    <p:spPr>
                      <a:xfrm>
                        <a:off x="1547216" y="4721573"/>
                        <a:ext cx="2130425" cy="360363"/>
                      </a:xfrm>
                      <a:prstGeom prst="rect">
                        <a:avLst/>
                      </a:prstGeom>
                    </p:spPr>
                  </p:pic>
                </p:oleObj>
              </mc:Fallback>
            </mc:AlternateContent>
          </a:graphicData>
        </a:graphic>
      </p:graphicFrame>
      <p:sp>
        <p:nvSpPr>
          <p:cNvPr id="39" name="文本框 38"/>
          <p:cNvSpPr txBox="1"/>
          <p:nvPr/>
        </p:nvSpPr>
        <p:spPr>
          <a:xfrm>
            <a:off x="1340513" y="5148838"/>
            <a:ext cx="1097888"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希望比较</a:t>
            </a:r>
            <a:endParaRPr lang="zh-CN" altLang="en-US" dirty="0"/>
          </a:p>
        </p:txBody>
      </p:sp>
      <p:graphicFrame>
        <p:nvGraphicFramePr>
          <p:cNvPr id="40" name="对象 39"/>
          <p:cNvGraphicFramePr>
            <a:graphicFrameLocks noChangeAspect="1"/>
          </p:cNvGraphicFramePr>
          <p:nvPr/>
        </p:nvGraphicFramePr>
        <p:xfrm>
          <a:off x="2415699" y="5160012"/>
          <a:ext cx="3040062" cy="377825"/>
        </p:xfrm>
        <a:graphic>
          <a:graphicData uri="http://schemas.openxmlformats.org/presentationml/2006/ole">
            <mc:AlternateContent xmlns:mc="http://schemas.openxmlformats.org/markup-compatibility/2006">
              <mc:Choice xmlns:v="urn:schemas-microsoft-com:vml" Requires="v">
                <p:oleObj spid="_x0000_s33" name="AxMath" r:id="rId19" imgW="914400" imgH="914400" progId="Equation.AxMath">
                  <p:embed/>
                </p:oleObj>
              </mc:Choice>
              <mc:Fallback>
                <p:oleObj name="AxMath" r:id="rId19" imgW="914400" imgH="914400" progId="Equation.AxMath">
                  <p:embed/>
                  <p:pic>
                    <p:nvPicPr>
                      <p:cNvPr id="0" name="图片 32"/>
                      <p:cNvPicPr/>
                      <p:nvPr/>
                    </p:nvPicPr>
                    <p:blipFill>
                      <a:blip r:embed="rId20"/>
                      <a:stretch>
                        <a:fillRect/>
                      </a:stretch>
                    </p:blipFill>
                    <p:spPr>
                      <a:xfrm>
                        <a:off x="2415699" y="5160012"/>
                        <a:ext cx="3040062" cy="377825"/>
                      </a:xfrm>
                      <a:prstGeom prst="rect">
                        <a:avLst/>
                      </a:prstGeom>
                    </p:spPr>
                  </p:pic>
                </p:oleObj>
              </mc:Fallback>
            </mc:AlternateContent>
          </a:graphicData>
        </a:graphic>
      </p:graphicFrame>
      <p:graphicFrame>
        <p:nvGraphicFramePr>
          <p:cNvPr id="41" name="对象 40"/>
          <p:cNvGraphicFramePr>
            <a:graphicFrameLocks noChangeAspect="1"/>
          </p:cNvGraphicFramePr>
          <p:nvPr/>
        </p:nvGraphicFramePr>
        <p:xfrm>
          <a:off x="2410936" y="5537837"/>
          <a:ext cx="3049588" cy="377825"/>
        </p:xfrm>
        <a:graphic>
          <a:graphicData uri="http://schemas.openxmlformats.org/presentationml/2006/ole">
            <mc:AlternateContent xmlns:mc="http://schemas.openxmlformats.org/markup-compatibility/2006">
              <mc:Choice xmlns:v="urn:schemas-microsoft-com:vml" Requires="v">
                <p:oleObj spid="_x0000_s35" name="AxMath" r:id="rId21" imgW="914400" imgH="914400" progId="Equation.AxMath">
                  <p:embed/>
                </p:oleObj>
              </mc:Choice>
              <mc:Fallback>
                <p:oleObj name="AxMath" r:id="rId21" imgW="914400" imgH="914400" progId="Equation.AxMath">
                  <p:embed/>
                  <p:pic>
                    <p:nvPicPr>
                      <p:cNvPr id="0" name="图片 34"/>
                      <p:cNvPicPr/>
                      <p:nvPr/>
                    </p:nvPicPr>
                    <p:blipFill>
                      <a:blip r:embed="rId22"/>
                      <a:stretch>
                        <a:fillRect/>
                      </a:stretch>
                    </p:blipFill>
                    <p:spPr>
                      <a:xfrm>
                        <a:off x="2410936" y="5537837"/>
                        <a:ext cx="3049588" cy="377825"/>
                      </a:xfrm>
                      <a:prstGeom prst="rect">
                        <a:avLst/>
                      </a:prstGeom>
                    </p:spPr>
                  </p:pic>
                </p:oleObj>
              </mc:Fallback>
            </mc:AlternateContent>
          </a:graphicData>
        </a:graphic>
      </p:graphicFrame>
      <p:sp>
        <p:nvSpPr>
          <p:cNvPr id="43" name="文本框 42"/>
          <p:cNvSpPr txBox="1"/>
          <p:nvPr/>
        </p:nvSpPr>
        <p:spPr>
          <a:xfrm>
            <a:off x="4769428" y="4509434"/>
            <a:ext cx="1117022" cy="307777"/>
          </a:xfrm>
          <a:prstGeom prst="rect">
            <a:avLst/>
          </a:prstGeom>
          <a:noFill/>
        </p:spPr>
        <p:txBody>
          <a:bodyPr wrap="square">
            <a:spAutoFit/>
          </a:bodyPr>
          <a:lstStyle/>
          <a:p>
            <a:r>
              <a:rPr lang="zh-CN" altLang="en-US" sz="1400" dirty="0">
                <a:latin typeface="宋体" panose="02010600030101010101" pitchFamily="2" charset="-122"/>
                <a:ea typeface="宋体" panose="02010600030101010101" pitchFamily="2" charset="-122"/>
              </a:rPr>
              <a:t>为标签类别</a:t>
            </a:r>
            <a:endParaRPr lang="zh-CN" altLang="en-US" sz="1400" dirty="0"/>
          </a:p>
        </p:txBody>
      </p:sp>
      <p:graphicFrame>
        <p:nvGraphicFramePr>
          <p:cNvPr id="44" name="对象 43"/>
          <p:cNvGraphicFramePr>
            <a:graphicFrameLocks noChangeAspect="1"/>
          </p:cNvGraphicFramePr>
          <p:nvPr/>
        </p:nvGraphicFramePr>
        <p:xfrm>
          <a:off x="4629728" y="4509434"/>
          <a:ext cx="219075" cy="341313"/>
        </p:xfrm>
        <a:graphic>
          <a:graphicData uri="http://schemas.openxmlformats.org/presentationml/2006/ole">
            <mc:AlternateContent xmlns:mc="http://schemas.openxmlformats.org/markup-compatibility/2006">
              <mc:Choice xmlns:v="urn:schemas-microsoft-com:vml" Requires="v">
                <p:oleObj spid="_x0000_s42" name="AxMath" r:id="rId23" imgW="914400" imgH="914400" progId="Equation.AxMath">
                  <p:embed/>
                </p:oleObj>
              </mc:Choice>
              <mc:Fallback>
                <p:oleObj name="AxMath" r:id="rId23" imgW="914400" imgH="914400" progId="Equation.AxMath">
                  <p:embed/>
                  <p:pic>
                    <p:nvPicPr>
                      <p:cNvPr id="0" name="图片 41"/>
                      <p:cNvPicPr/>
                      <p:nvPr/>
                    </p:nvPicPr>
                    <p:blipFill>
                      <a:blip r:embed="rId24"/>
                      <a:stretch>
                        <a:fillRect/>
                      </a:stretch>
                    </p:blipFill>
                    <p:spPr>
                      <a:xfrm>
                        <a:off x="4629728" y="4509434"/>
                        <a:ext cx="219075" cy="341313"/>
                      </a:xfrm>
                      <a:prstGeom prst="rect">
                        <a:avLst/>
                      </a:prstGeom>
                    </p:spPr>
                  </p:pic>
                </p:oleObj>
              </mc:Fallback>
            </mc:AlternateContent>
          </a:graphicData>
        </a:graphic>
      </p:graphicFrame>
      <p:graphicFrame>
        <p:nvGraphicFramePr>
          <p:cNvPr id="46" name="对象 45"/>
          <p:cNvGraphicFramePr>
            <a:graphicFrameLocks noChangeAspect="1"/>
          </p:cNvGraphicFramePr>
          <p:nvPr/>
        </p:nvGraphicFramePr>
        <p:xfrm>
          <a:off x="4629728" y="4800443"/>
          <a:ext cx="228600" cy="341313"/>
        </p:xfrm>
        <a:graphic>
          <a:graphicData uri="http://schemas.openxmlformats.org/presentationml/2006/ole">
            <mc:AlternateContent xmlns:mc="http://schemas.openxmlformats.org/markup-compatibility/2006">
              <mc:Choice xmlns:v="urn:schemas-microsoft-com:vml" Requires="v">
                <p:oleObj spid="_x0000_s45" name="AxMath" r:id="rId25" imgW="914400" imgH="914400" progId="Equation.AxMath">
                  <p:embed/>
                </p:oleObj>
              </mc:Choice>
              <mc:Fallback>
                <p:oleObj name="AxMath" r:id="rId25" imgW="914400" imgH="914400" progId="Equation.AxMath">
                  <p:embed/>
                  <p:pic>
                    <p:nvPicPr>
                      <p:cNvPr id="0" name="图片 44"/>
                      <p:cNvPicPr/>
                      <p:nvPr/>
                    </p:nvPicPr>
                    <p:blipFill>
                      <a:blip r:embed="rId26"/>
                      <a:stretch>
                        <a:fillRect/>
                      </a:stretch>
                    </p:blipFill>
                    <p:spPr>
                      <a:xfrm>
                        <a:off x="4629728" y="4800443"/>
                        <a:ext cx="228600" cy="341313"/>
                      </a:xfrm>
                      <a:prstGeom prst="rect">
                        <a:avLst/>
                      </a:prstGeom>
                    </p:spPr>
                  </p:pic>
                </p:oleObj>
              </mc:Fallback>
            </mc:AlternateContent>
          </a:graphicData>
        </a:graphic>
      </p:graphicFrame>
      <p:sp>
        <p:nvSpPr>
          <p:cNvPr id="47" name="文本框 46"/>
          <p:cNvSpPr txBox="1"/>
          <p:nvPr/>
        </p:nvSpPr>
        <p:spPr>
          <a:xfrm>
            <a:off x="4769428" y="4790959"/>
            <a:ext cx="1466272" cy="307777"/>
          </a:xfrm>
          <a:prstGeom prst="rect">
            <a:avLst/>
          </a:prstGeom>
          <a:noFill/>
        </p:spPr>
        <p:txBody>
          <a:bodyPr wrap="square">
            <a:spAutoFit/>
          </a:bodyPr>
          <a:lstStyle/>
          <a:p>
            <a:r>
              <a:rPr lang="zh-CN" altLang="en-US" sz="1400" dirty="0">
                <a:latin typeface="宋体" panose="02010600030101010101" pitchFamily="2" charset="-122"/>
                <a:ea typeface="宋体" panose="02010600030101010101" pitchFamily="2" charset="-122"/>
              </a:rPr>
              <a:t>为第二可能类别</a:t>
            </a:r>
            <a:endParaRPr lang="zh-CN" altLang="en-US" sz="1400" dirty="0"/>
          </a:p>
        </p:txBody>
      </p:sp>
      <p:sp>
        <p:nvSpPr>
          <p:cNvPr id="48" name="文本框 47"/>
          <p:cNvSpPr txBox="1"/>
          <p:nvPr/>
        </p:nvSpPr>
        <p:spPr>
          <a:xfrm>
            <a:off x="1340512" y="5987950"/>
            <a:ext cx="1377287"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攻击者目标：</a:t>
            </a:r>
            <a:endParaRPr lang="zh-CN" altLang="en-US" dirty="0"/>
          </a:p>
        </p:txBody>
      </p:sp>
      <p:graphicFrame>
        <p:nvGraphicFramePr>
          <p:cNvPr id="49" name="对象 48"/>
          <p:cNvGraphicFramePr>
            <a:graphicFrameLocks noChangeAspect="1"/>
          </p:cNvGraphicFramePr>
          <p:nvPr/>
        </p:nvGraphicFramePr>
        <p:xfrm>
          <a:off x="2773363" y="6007100"/>
          <a:ext cx="4116387" cy="484188"/>
        </p:xfrm>
        <a:graphic>
          <a:graphicData uri="http://schemas.openxmlformats.org/presentationml/2006/ole">
            <mc:AlternateContent xmlns:mc="http://schemas.openxmlformats.org/markup-compatibility/2006">
              <mc:Choice xmlns:v="urn:schemas-microsoft-com:vml" Requires="v">
                <p:oleObj spid="_x0000_s50" name="AxMath" r:id="rId27" imgW="914400" imgH="914400" progId="Equation.AxMath">
                  <p:embed/>
                </p:oleObj>
              </mc:Choice>
              <mc:Fallback>
                <p:oleObj name="AxMath" r:id="rId27" imgW="914400" imgH="914400" progId="Equation.AxMath">
                  <p:embed/>
                  <p:pic>
                    <p:nvPicPr>
                      <p:cNvPr id="0" name="图片 49"/>
                      <p:cNvPicPr/>
                      <p:nvPr/>
                    </p:nvPicPr>
                    <p:blipFill>
                      <a:blip r:embed="rId28"/>
                      <a:stretch>
                        <a:fillRect/>
                      </a:stretch>
                    </p:blipFill>
                    <p:spPr>
                      <a:xfrm>
                        <a:off x="2773363" y="6007100"/>
                        <a:ext cx="4116387" cy="484188"/>
                      </a:xfrm>
                      <a:prstGeom prst="rect">
                        <a:avLst/>
                      </a:prstGeom>
                    </p:spPr>
                  </p:pic>
                </p:oleObj>
              </mc:Fallback>
            </mc:AlternateContent>
          </a:graphicData>
        </a:graphic>
      </p:graphicFrame>
      <p:sp>
        <p:nvSpPr>
          <p:cNvPr id="51" name="文本框 50"/>
          <p:cNvSpPr txBox="1"/>
          <p:nvPr/>
        </p:nvSpPr>
        <p:spPr>
          <a:xfrm>
            <a:off x="6956425" y="4408526"/>
            <a:ext cx="4886325"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根据</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Neyman-Pearson </a:t>
            </a:r>
            <a:r>
              <a:rPr lang="zh-CN" altLang="en-US" dirty="0">
                <a:latin typeface="宋体" panose="02010600030101010101" pitchFamily="2" charset="-122"/>
                <a:ea typeface="宋体" panose="02010600030101010101" pitchFamily="2" charset="-122"/>
              </a:rPr>
              <a:t>引理，该攻击者的目标为</a:t>
            </a:r>
            <a:endParaRPr lang="zh-CN" altLang="en-US" dirty="0"/>
          </a:p>
        </p:txBody>
      </p:sp>
      <p:graphicFrame>
        <p:nvGraphicFramePr>
          <p:cNvPr id="52" name="对象 51"/>
          <p:cNvGraphicFramePr>
            <a:graphicFrameLocks noChangeAspect="1"/>
          </p:cNvGraphicFramePr>
          <p:nvPr/>
        </p:nvGraphicFramePr>
        <p:xfrm>
          <a:off x="7546759" y="3981202"/>
          <a:ext cx="992187" cy="341312"/>
        </p:xfrm>
        <a:graphic>
          <a:graphicData uri="http://schemas.openxmlformats.org/presentationml/2006/ole">
            <mc:AlternateContent xmlns:mc="http://schemas.openxmlformats.org/markup-compatibility/2006">
              <mc:Choice xmlns:v="urn:schemas-microsoft-com:vml" Requires="v">
                <p:oleObj spid="_x0000_s53" name="AxMath" r:id="rId29" imgW="914400" imgH="914400" progId="Equation.AxMath">
                  <p:embed/>
                </p:oleObj>
              </mc:Choice>
              <mc:Fallback>
                <p:oleObj name="AxMath" r:id="rId29" imgW="914400" imgH="914400" progId="Equation.AxMath">
                  <p:embed/>
                  <p:pic>
                    <p:nvPicPr>
                      <p:cNvPr id="0" name="图片 52"/>
                      <p:cNvPicPr/>
                      <p:nvPr/>
                    </p:nvPicPr>
                    <p:blipFill>
                      <a:blip r:embed="rId30"/>
                      <a:stretch>
                        <a:fillRect/>
                      </a:stretch>
                    </p:blipFill>
                    <p:spPr>
                      <a:xfrm>
                        <a:off x="7546759" y="3981202"/>
                        <a:ext cx="992187" cy="341312"/>
                      </a:xfrm>
                      <a:prstGeom prst="rect">
                        <a:avLst/>
                      </a:prstGeom>
                    </p:spPr>
                  </p:pic>
                </p:oleObj>
              </mc:Fallback>
            </mc:AlternateContent>
          </a:graphicData>
        </a:graphic>
      </p:graphicFrame>
      <p:graphicFrame>
        <p:nvGraphicFramePr>
          <p:cNvPr id="54" name="对象 53"/>
          <p:cNvGraphicFramePr>
            <a:graphicFrameLocks noChangeAspect="1"/>
          </p:cNvGraphicFramePr>
          <p:nvPr/>
        </p:nvGraphicFramePr>
        <p:xfrm>
          <a:off x="9196388" y="3987255"/>
          <a:ext cx="1446212" cy="342900"/>
        </p:xfrm>
        <a:graphic>
          <a:graphicData uri="http://schemas.openxmlformats.org/presentationml/2006/ole">
            <mc:AlternateContent xmlns:mc="http://schemas.openxmlformats.org/markup-compatibility/2006">
              <mc:Choice xmlns:v="urn:schemas-microsoft-com:vml" Requires="v">
                <p:oleObj spid="_x0000_s55" name="AxMath" r:id="rId31" imgW="914400" imgH="914400" progId="Equation.AxMath">
                  <p:embed/>
                </p:oleObj>
              </mc:Choice>
              <mc:Fallback>
                <p:oleObj name="AxMath" r:id="rId31" imgW="914400" imgH="914400" progId="Equation.AxMath">
                  <p:embed/>
                  <p:pic>
                    <p:nvPicPr>
                      <p:cNvPr id="0" name="图片 54"/>
                      <p:cNvPicPr/>
                      <p:nvPr/>
                    </p:nvPicPr>
                    <p:blipFill>
                      <a:blip r:embed="rId32"/>
                      <a:stretch>
                        <a:fillRect/>
                      </a:stretch>
                    </p:blipFill>
                    <p:spPr>
                      <a:xfrm>
                        <a:off x="9196388" y="3987255"/>
                        <a:ext cx="1446212" cy="342900"/>
                      </a:xfrm>
                      <a:prstGeom prst="rect">
                        <a:avLst/>
                      </a:prstGeom>
                    </p:spPr>
                  </p:pic>
                </p:oleObj>
              </mc:Fallback>
            </mc:AlternateContent>
          </a:graphicData>
        </a:graphic>
      </p:graphicFrame>
      <p:graphicFrame>
        <p:nvGraphicFramePr>
          <p:cNvPr id="56" name="对象 55"/>
          <p:cNvGraphicFramePr>
            <a:graphicFrameLocks noChangeAspect="1"/>
          </p:cNvGraphicFramePr>
          <p:nvPr/>
        </p:nvGraphicFramePr>
        <p:xfrm>
          <a:off x="7657090" y="4810194"/>
          <a:ext cx="3781425" cy="690562"/>
        </p:xfrm>
        <a:graphic>
          <a:graphicData uri="http://schemas.openxmlformats.org/presentationml/2006/ole">
            <mc:AlternateContent xmlns:mc="http://schemas.openxmlformats.org/markup-compatibility/2006">
              <mc:Choice xmlns:v="urn:schemas-microsoft-com:vml" Requires="v">
                <p:oleObj spid="_x0000_s57" name="AxMath" r:id="rId33" imgW="914400" imgH="914400" progId="Equation.AxMath">
                  <p:embed/>
                </p:oleObj>
              </mc:Choice>
              <mc:Fallback>
                <p:oleObj name="AxMath" r:id="rId33" imgW="914400" imgH="914400" progId="Equation.AxMath">
                  <p:embed/>
                  <p:pic>
                    <p:nvPicPr>
                      <p:cNvPr id="0" name="图片 56"/>
                      <p:cNvPicPr/>
                      <p:nvPr/>
                    </p:nvPicPr>
                    <p:blipFill>
                      <a:blip r:embed="rId34"/>
                      <a:stretch>
                        <a:fillRect/>
                      </a:stretch>
                    </p:blipFill>
                    <p:spPr>
                      <a:xfrm>
                        <a:off x="7657090" y="4810194"/>
                        <a:ext cx="3781425" cy="690562"/>
                      </a:xfrm>
                      <a:prstGeom prst="rect">
                        <a:avLst/>
                      </a:prstGeom>
                    </p:spPr>
                  </p:pic>
                </p:oleObj>
              </mc:Fallback>
            </mc:AlternateContent>
          </a:graphicData>
        </a:graphic>
      </p:graphicFrame>
      <p:sp>
        <p:nvSpPr>
          <p:cNvPr id="58" name="文本框 57"/>
          <p:cNvSpPr txBox="1"/>
          <p:nvPr/>
        </p:nvSpPr>
        <p:spPr>
          <a:xfrm>
            <a:off x="6956425" y="5484270"/>
            <a:ext cx="3984625"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利用单调性，以上似然比可以化简为</a:t>
            </a:r>
            <a:endParaRPr lang="zh-CN" altLang="en-US" dirty="0"/>
          </a:p>
        </p:txBody>
      </p:sp>
      <p:graphicFrame>
        <p:nvGraphicFramePr>
          <p:cNvPr id="59" name="对象 58"/>
          <p:cNvGraphicFramePr>
            <a:graphicFrameLocks noChangeAspect="1"/>
          </p:cNvGraphicFramePr>
          <p:nvPr/>
        </p:nvGraphicFramePr>
        <p:xfrm>
          <a:off x="8811203" y="5878757"/>
          <a:ext cx="1527175" cy="477838"/>
        </p:xfrm>
        <a:graphic>
          <a:graphicData uri="http://schemas.openxmlformats.org/presentationml/2006/ole">
            <mc:AlternateContent xmlns:mc="http://schemas.openxmlformats.org/markup-compatibility/2006">
              <mc:Choice xmlns:v="urn:schemas-microsoft-com:vml" Requires="v">
                <p:oleObj spid="_x0000_s60" name="AxMath" r:id="rId35" imgW="914400" imgH="914400" progId="Equation.AxMath">
                  <p:embed/>
                </p:oleObj>
              </mc:Choice>
              <mc:Fallback>
                <p:oleObj name="AxMath" r:id="rId35" imgW="914400" imgH="914400" progId="Equation.AxMath">
                  <p:embed/>
                  <p:pic>
                    <p:nvPicPr>
                      <p:cNvPr id="0" name="图片 59"/>
                      <p:cNvPicPr/>
                      <p:nvPr/>
                    </p:nvPicPr>
                    <p:blipFill>
                      <a:blip r:embed="rId36"/>
                      <a:stretch>
                        <a:fillRect/>
                      </a:stretch>
                    </p:blipFill>
                    <p:spPr>
                      <a:xfrm>
                        <a:off x="8811203" y="5878757"/>
                        <a:ext cx="1527175" cy="477838"/>
                      </a:xfrm>
                      <a:prstGeom prst="rect">
                        <a:avLst/>
                      </a:prstGeom>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工作扩展</a:t>
            </a:r>
            <a:endParaRPr lang="zh-CN" altLang="en-US" dirty="0"/>
          </a:p>
        </p:txBody>
      </p:sp>
      <p:sp>
        <p:nvSpPr>
          <p:cNvPr id="3" name="灯片编号占位符 2"/>
          <p:cNvSpPr>
            <a:spLocks noGrp="1"/>
          </p:cNvSpPr>
          <p:nvPr>
            <p:ph type="sldNum" sz="quarter" idx="10"/>
          </p:nvPr>
        </p:nvSpPr>
        <p:spPr/>
        <p:txBody>
          <a:bodyPr/>
          <a:lstStyle/>
          <a:p>
            <a:r>
              <a:rPr lang="en-US" altLang="zh-CN" dirty="0"/>
              <a:t>25</a:t>
            </a:r>
            <a:endParaRPr lang="zh-CN" altLang="en-US" dirty="0"/>
          </a:p>
        </p:txBody>
      </p:sp>
      <p:sp>
        <p:nvSpPr>
          <p:cNvPr id="34" name="文本框 33"/>
          <p:cNvSpPr txBox="1"/>
          <p:nvPr/>
        </p:nvSpPr>
        <p:spPr>
          <a:xfrm>
            <a:off x="614680" y="1118425"/>
            <a:ext cx="1868170" cy="369332"/>
          </a:xfrm>
          <a:prstGeom prst="rect">
            <a:avLst/>
          </a:prstGeom>
          <a:noFill/>
        </p:spPr>
        <p:txBody>
          <a:bodyPr wrap="square">
            <a:spAutoFit/>
          </a:bodyPr>
          <a:lstStyle/>
          <a:p>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可验证半径计算：</a:t>
            </a:r>
            <a:endParaRPr lang="zh-CN" altLang="en-US" b="1" dirty="0"/>
          </a:p>
        </p:txBody>
      </p:sp>
      <p:sp>
        <p:nvSpPr>
          <p:cNvPr id="36" name="文本框 35"/>
          <p:cNvSpPr txBox="1"/>
          <p:nvPr/>
        </p:nvSpPr>
        <p:spPr>
          <a:xfrm>
            <a:off x="993197" y="1602811"/>
            <a:ext cx="3115253"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② 紧界估计</a:t>
            </a:r>
            <a:endParaRPr lang="zh-CN" altLang="en-US" dirty="0"/>
          </a:p>
        </p:txBody>
      </p:sp>
      <p:sp>
        <p:nvSpPr>
          <p:cNvPr id="9" name="文本框 8"/>
          <p:cNvSpPr txBox="1"/>
          <p:nvPr/>
        </p:nvSpPr>
        <p:spPr>
          <a:xfrm>
            <a:off x="1340513" y="1981627"/>
            <a:ext cx="4482438"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对于一个能够被正确分类的原始样本，有</a:t>
            </a:r>
            <a:endParaRPr lang="zh-CN" altLang="en-US" dirty="0"/>
          </a:p>
        </p:txBody>
      </p:sp>
      <p:graphicFrame>
        <p:nvGraphicFramePr>
          <p:cNvPr id="13" name="对象 12"/>
          <p:cNvGraphicFramePr>
            <a:graphicFrameLocks noChangeAspect="1"/>
          </p:cNvGraphicFramePr>
          <p:nvPr/>
        </p:nvGraphicFramePr>
        <p:xfrm>
          <a:off x="2605665" y="2362425"/>
          <a:ext cx="2243138" cy="425450"/>
        </p:xfrm>
        <a:graphic>
          <a:graphicData uri="http://schemas.openxmlformats.org/presentationml/2006/ole">
            <mc:AlternateContent xmlns:mc="http://schemas.openxmlformats.org/markup-compatibility/2006">
              <mc:Choice xmlns:v="urn:schemas-microsoft-com:vml" Requires="v">
                <p:oleObj spid="_x0000_s4" name="AxMath" r:id="rId1" imgW="914400" imgH="914400" progId="Equation.AxMath">
                  <p:embed/>
                </p:oleObj>
              </mc:Choice>
              <mc:Fallback>
                <p:oleObj name="AxMath" r:id="rId1" imgW="914400" imgH="914400" progId="Equation.AxMath">
                  <p:embed/>
                  <p:pic>
                    <p:nvPicPr>
                      <p:cNvPr id="0" name="图片 3"/>
                      <p:cNvPicPr/>
                      <p:nvPr/>
                    </p:nvPicPr>
                    <p:blipFill>
                      <a:blip r:embed="rId2"/>
                      <a:stretch>
                        <a:fillRect/>
                      </a:stretch>
                    </p:blipFill>
                    <p:spPr>
                      <a:xfrm>
                        <a:off x="2605665" y="2362425"/>
                        <a:ext cx="2243138" cy="425450"/>
                      </a:xfrm>
                      <a:prstGeom prst="rect">
                        <a:avLst/>
                      </a:prstGeom>
                    </p:spPr>
                  </p:pic>
                </p:oleObj>
              </mc:Fallback>
            </mc:AlternateContent>
          </a:graphicData>
        </a:graphic>
      </p:graphicFrame>
      <p:sp>
        <p:nvSpPr>
          <p:cNvPr id="17" name="文本框 16"/>
          <p:cNvSpPr txBox="1"/>
          <p:nvPr/>
        </p:nvSpPr>
        <p:spPr>
          <a:xfrm>
            <a:off x="1330020" y="2722592"/>
            <a:ext cx="4765979"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对于一个对抗样本，被误分类的概率存在上界</a:t>
            </a:r>
            <a:endParaRPr lang="zh-CN" altLang="en-US" dirty="0"/>
          </a:p>
        </p:txBody>
      </p:sp>
      <p:graphicFrame>
        <p:nvGraphicFramePr>
          <p:cNvPr id="18" name="对象 17"/>
          <p:cNvGraphicFramePr>
            <a:graphicFrameLocks noChangeAspect="1"/>
          </p:cNvGraphicFramePr>
          <p:nvPr/>
        </p:nvGraphicFramePr>
        <p:xfrm>
          <a:off x="1547813" y="3078163"/>
          <a:ext cx="4230687" cy="506412"/>
        </p:xfrm>
        <a:graphic>
          <a:graphicData uri="http://schemas.openxmlformats.org/presentationml/2006/ole">
            <mc:AlternateContent xmlns:mc="http://schemas.openxmlformats.org/markup-compatibility/2006">
              <mc:Choice xmlns:v="urn:schemas-microsoft-com:vml" Requires="v">
                <p:oleObj spid="_x0000_s5" name="AxMath" r:id="rId3" imgW="914400" imgH="914400" progId="Equation.AxMath">
                  <p:embed/>
                </p:oleObj>
              </mc:Choice>
              <mc:Fallback>
                <p:oleObj name="AxMath" r:id="rId3" imgW="914400" imgH="914400" progId="Equation.AxMath">
                  <p:embed/>
                  <p:pic>
                    <p:nvPicPr>
                      <p:cNvPr id="0" name="图片 4"/>
                      <p:cNvPicPr/>
                      <p:nvPr/>
                    </p:nvPicPr>
                    <p:blipFill>
                      <a:blip r:embed="rId4"/>
                      <a:stretch>
                        <a:fillRect/>
                      </a:stretch>
                    </p:blipFill>
                    <p:spPr>
                      <a:xfrm>
                        <a:off x="1547813" y="3078163"/>
                        <a:ext cx="4230687" cy="506412"/>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1547813" y="3505200"/>
          <a:ext cx="4221162" cy="508000"/>
        </p:xfrm>
        <a:graphic>
          <a:graphicData uri="http://schemas.openxmlformats.org/presentationml/2006/ole">
            <mc:AlternateContent xmlns:mc="http://schemas.openxmlformats.org/markup-compatibility/2006">
              <mc:Choice xmlns:v="urn:schemas-microsoft-com:vml" Requires="v">
                <p:oleObj spid="_x0000_s6" name="AxMath" r:id="rId5" imgW="914400" imgH="914400" progId="Equation.AxMath">
                  <p:embed/>
                </p:oleObj>
              </mc:Choice>
              <mc:Fallback>
                <p:oleObj name="AxMath" r:id="rId5" imgW="914400" imgH="914400" progId="Equation.AxMath">
                  <p:embed/>
                  <p:pic>
                    <p:nvPicPr>
                      <p:cNvPr id="0" name="图片 5"/>
                      <p:cNvPicPr/>
                      <p:nvPr/>
                    </p:nvPicPr>
                    <p:blipFill>
                      <a:blip r:embed="rId6"/>
                      <a:stretch>
                        <a:fillRect/>
                      </a:stretch>
                    </p:blipFill>
                    <p:spPr>
                      <a:xfrm>
                        <a:off x="1547813" y="3505200"/>
                        <a:ext cx="4221162" cy="508000"/>
                      </a:xfrm>
                      <a:prstGeom prst="rect">
                        <a:avLst/>
                      </a:prstGeom>
                    </p:spPr>
                  </p:pic>
                </p:oleObj>
              </mc:Fallback>
            </mc:AlternateContent>
          </a:graphicData>
        </a:graphic>
      </p:graphicFrame>
      <p:sp>
        <p:nvSpPr>
          <p:cNvPr id="25" name="文本框 24"/>
          <p:cNvSpPr txBox="1"/>
          <p:nvPr/>
        </p:nvSpPr>
        <p:spPr>
          <a:xfrm>
            <a:off x="1344244" y="3997689"/>
            <a:ext cx="5393106"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对于蓝方而言，需要尽力满足        以规避攻击</a:t>
            </a:r>
            <a:endParaRPr lang="zh-CN" altLang="en-US" dirty="0"/>
          </a:p>
        </p:txBody>
      </p:sp>
      <p:graphicFrame>
        <p:nvGraphicFramePr>
          <p:cNvPr id="27" name="对象 26"/>
          <p:cNvGraphicFramePr>
            <a:graphicFrameLocks noChangeAspect="1"/>
          </p:cNvGraphicFramePr>
          <p:nvPr/>
        </p:nvGraphicFramePr>
        <p:xfrm>
          <a:off x="4460875" y="4017963"/>
          <a:ext cx="814388" cy="342900"/>
        </p:xfrm>
        <a:graphic>
          <a:graphicData uri="http://schemas.openxmlformats.org/presentationml/2006/ole">
            <mc:AlternateContent xmlns:mc="http://schemas.openxmlformats.org/markup-compatibility/2006">
              <mc:Choice xmlns:v="urn:schemas-microsoft-com:vml" Requires="v">
                <p:oleObj spid="_x0000_s7" name="AxMath" r:id="rId7" imgW="914400" imgH="914400" progId="Equation.AxMath">
                  <p:embed/>
                </p:oleObj>
              </mc:Choice>
              <mc:Fallback>
                <p:oleObj name="AxMath" r:id="rId7" imgW="914400" imgH="914400" progId="Equation.AxMath">
                  <p:embed/>
                  <p:pic>
                    <p:nvPicPr>
                      <p:cNvPr id="0" name="图片 6"/>
                      <p:cNvPicPr/>
                      <p:nvPr/>
                    </p:nvPicPr>
                    <p:blipFill>
                      <a:blip r:embed="rId8"/>
                      <a:stretch>
                        <a:fillRect/>
                      </a:stretch>
                    </p:blipFill>
                    <p:spPr>
                      <a:xfrm>
                        <a:off x="4460875" y="4017963"/>
                        <a:ext cx="814388" cy="342900"/>
                      </a:xfrm>
                      <a:prstGeom prst="rect">
                        <a:avLst/>
                      </a:prstGeom>
                    </p:spPr>
                  </p:pic>
                </p:oleObj>
              </mc:Fallback>
            </mc:AlternateContent>
          </a:graphicData>
        </a:graphic>
      </p:graphicFrame>
      <p:graphicFrame>
        <p:nvGraphicFramePr>
          <p:cNvPr id="29" name="对象 28"/>
          <p:cNvGraphicFramePr>
            <a:graphicFrameLocks noChangeAspect="1"/>
          </p:cNvGraphicFramePr>
          <p:nvPr/>
        </p:nvGraphicFramePr>
        <p:xfrm>
          <a:off x="1401763" y="4410965"/>
          <a:ext cx="4513262" cy="508000"/>
        </p:xfrm>
        <a:graphic>
          <a:graphicData uri="http://schemas.openxmlformats.org/presentationml/2006/ole">
            <mc:AlternateContent xmlns:mc="http://schemas.openxmlformats.org/markup-compatibility/2006">
              <mc:Choice xmlns:v="urn:schemas-microsoft-com:vml" Requires="v">
                <p:oleObj spid="_x0000_s8" name="AxMath" r:id="rId9" imgW="914400" imgH="914400" progId="Equation.AxMath">
                  <p:embed/>
                </p:oleObj>
              </mc:Choice>
              <mc:Fallback>
                <p:oleObj name="AxMath" r:id="rId9" imgW="914400" imgH="914400" progId="Equation.AxMath">
                  <p:embed/>
                  <p:pic>
                    <p:nvPicPr>
                      <p:cNvPr id="0" name="图片 7"/>
                      <p:cNvPicPr/>
                      <p:nvPr/>
                    </p:nvPicPr>
                    <p:blipFill>
                      <a:blip r:embed="rId10"/>
                      <a:stretch>
                        <a:fillRect/>
                      </a:stretch>
                    </p:blipFill>
                    <p:spPr>
                      <a:xfrm>
                        <a:off x="1401763" y="4410965"/>
                        <a:ext cx="4513262" cy="508000"/>
                      </a:xfrm>
                      <a:prstGeom prst="rect">
                        <a:avLst/>
                      </a:prstGeom>
                    </p:spPr>
                  </p:pic>
                </p:oleObj>
              </mc:Fallback>
            </mc:AlternateContent>
          </a:graphicData>
        </a:graphic>
      </p:graphicFrame>
      <p:graphicFrame>
        <p:nvGraphicFramePr>
          <p:cNvPr id="35" name="对象 34"/>
          <p:cNvGraphicFramePr>
            <a:graphicFrameLocks noChangeAspect="1"/>
          </p:cNvGraphicFramePr>
          <p:nvPr/>
        </p:nvGraphicFramePr>
        <p:xfrm>
          <a:off x="2482850" y="4918965"/>
          <a:ext cx="2720975" cy="495300"/>
        </p:xfrm>
        <a:graphic>
          <a:graphicData uri="http://schemas.openxmlformats.org/presentationml/2006/ole">
            <mc:AlternateContent xmlns:mc="http://schemas.openxmlformats.org/markup-compatibility/2006">
              <mc:Choice xmlns:v="urn:schemas-microsoft-com:vml" Requires="v">
                <p:oleObj spid="_x0000_s10" name="AxMath" r:id="rId11" imgW="914400" imgH="914400" progId="Equation.AxMath">
                  <p:embed/>
                </p:oleObj>
              </mc:Choice>
              <mc:Fallback>
                <p:oleObj name="AxMath" r:id="rId11" imgW="914400" imgH="914400" progId="Equation.AxMath">
                  <p:embed/>
                  <p:pic>
                    <p:nvPicPr>
                      <p:cNvPr id="0" name="图片 9"/>
                      <p:cNvPicPr/>
                      <p:nvPr/>
                    </p:nvPicPr>
                    <p:blipFill>
                      <a:blip r:embed="rId12"/>
                      <a:stretch>
                        <a:fillRect/>
                      </a:stretch>
                    </p:blipFill>
                    <p:spPr>
                      <a:xfrm>
                        <a:off x="2482850" y="4918965"/>
                        <a:ext cx="2720975" cy="495300"/>
                      </a:xfrm>
                      <a:prstGeom prst="rect">
                        <a:avLst/>
                      </a:prstGeom>
                    </p:spPr>
                  </p:pic>
                </p:oleObj>
              </mc:Fallback>
            </mc:AlternateContent>
          </a:graphicData>
        </a:graphic>
      </p:graphicFrame>
      <p:graphicFrame>
        <p:nvGraphicFramePr>
          <p:cNvPr id="42" name="对象 41"/>
          <p:cNvGraphicFramePr>
            <a:graphicFrameLocks noChangeAspect="1"/>
          </p:cNvGraphicFramePr>
          <p:nvPr/>
        </p:nvGraphicFramePr>
        <p:xfrm>
          <a:off x="2482850" y="5414265"/>
          <a:ext cx="2840038" cy="625475"/>
        </p:xfrm>
        <a:graphic>
          <a:graphicData uri="http://schemas.openxmlformats.org/presentationml/2006/ole">
            <mc:AlternateContent xmlns:mc="http://schemas.openxmlformats.org/markup-compatibility/2006">
              <mc:Choice xmlns:v="urn:schemas-microsoft-com:vml" Requires="v">
                <p:oleObj spid="_x0000_s11" name="AxMath" r:id="rId13" imgW="914400" imgH="914400" progId="Equation.AxMath">
                  <p:embed/>
                </p:oleObj>
              </mc:Choice>
              <mc:Fallback>
                <p:oleObj name="AxMath" r:id="rId13" imgW="914400" imgH="914400" progId="Equation.AxMath">
                  <p:embed/>
                  <p:pic>
                    <p:nvPicPr>
                      <p:cNvPr id="0" name="图片 10"/>
                      <p:cNvPicPr/>
                      <p:nvPr/>
                    </p:nvPicPr>
                    <p:blipFill>
                      <a:blip r:embed="rId14"/>
                      <a:stretch>
                        <a:fillRect/>
                      </a:stretch>
                    </p:blipFill>
                    <p:spPr>
                      <a:xfrm>
                        <a:off x="2482850" y="5414265"/>
                        <a:ext cx="2840038" cy="625475"/>
                      </a:xfrm>
                      <a:prstGeom prst="rect">
                        <a:avLst/>
                      </a:prstGeom>
                    </p:spPr>
                  </p:pic>
                </p:oleObj>
              </mc:Fallback>
            </mc:AlternateContent>
          </a:graphicData>
        </a:graphic>
      </p:graphicFrame>
      <p:sp>
        <p:nvSpPr>
          <p:cNvPr id="45" name="文本框 44"/>
          <p:cNvSpPr txBox="1"/>
          <p:nvPr/>
        </p:nvSpPr>
        <p:spPr>
          <a:xfrm>
            <a:off x="1634820" y="6039740"/>
            <a:ext cx="4327830" cy="369332"/>
          </a:xfrm>
          <a:prstGeom prst="rect">
            <a:avLst/>
          </a:prstGeom>
          <a:noFill/>
        </p:spPr>
        <p:txBody>
          <a:bodyPr wrap="square">
            <a:spAutoFit/>
          </a:bodyPr>
          <a:lstStyle/>
          <a:p>
            <a:r>
              <a:rPr lang="zh-CN" altLang="en-US" sz="1800" dirty="0">
                <a:latin typeface="宋体" panose="02010600030101010101" pitchFamily="2" charset="-122"/>
                <a:ea typeface="宋体" panose="02010600030101010101" pitchFamily="2" charset="-122"/>
              </a:rPr>
              <a:t>从而保证在该半径范围内可以保证鲁棒性</a:t>
            </a:r>
            <a:endParaRPr lang="zh-CN" altLang="en-US" dirty="0"/>
          </a:p>
        </p:txBody>
      </p:sp>
      <p:sp>
        <p:nvSpPr>
          <p:cNvPr id="51" name="文本框 50"/>
          <p:cNvSpPr txBox="1"/>
          <p:nvPr/>
        </p:nvSpPr>
        <p:spPr>
          <a:xfrm>
            <a:off x="6361430" y="6012418"/>
            <a:ext cx="5309870" cy="369332"/>
          </a:xfrm>
          <a:prstGeom prst="rect">
            <a:avLst/>
          </a:prstGeom>
          <a:noFill/>
        </p:spPr>
        <p:txBody>
          <a:bodyPr wrap="square">
            <a:spAutoFit/>
          </a:bodyPr>
          <a:lstStyle/>
          <a:p>
            <a:pPr algn="ctr"/>
            <a:r>
              <a:rPr lang="zh-CN" altLang="en-US" sz="1800" b="1" u="sng" dirty="0">
                <a:latin typeface="Times New Roman" panose="02020603050405020304" pitchFamily="18" charset="0"/>
                <a:ea typeface="宋体" panose="02010600030101010101" pitchFamily="2" charset="-122"/>
                <a:cs typeface="Times New Roman" panose="02020603050405020304" pitchFamily="18" charset="0"/>
              </a:rPr>
              <a:t>可验证半径的本质是交叉类别的置信区间交界</a:t>
            </a:r>
            <a:endParaRPr lang="zh-CN" altLang="en-US" b="1" u="sng" dirty="0"/>
          </a:p>
        </p:txBody>
      </p:sp>
      <p:sp>
        <p:nvSpPr>
          <p:cNvPr id="55" name="文本框 54"/>
          <p:cNvSpPr txBox="1"/>
          <p:nvPr/>
        </p:nvSpPr>
        <p:spPr>
          <a:xfrm>
            <a:off x="6981520" y="1787477"/>
            <a:ext cx="4327830"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特例：</a:t>
            </a:r>
            <a:r>
              <a:rPr lang="zh-CN" altLang="en-US" dirty="0">
                <a:latin typeface="宋体" panose="02010600030101010101" pitchFamily="2" charset="-122"/>
                <a:ea typeface="宋体" panose="02010600030101010101" pitchFamily="2" charset="-122"/>
              </a:rPr>
              <a:t>对于二分类任务要求</a:t>
            </a:r>
            <a:endParaRPr lang="zh-CN" altLang="en-US" dirty="0"/>
          </a:p>
        </p:txBody>
      </p:sp>
      <p:graphicFrame>
        <p:nvGraphicFramePr>
          <p:cNvPr id="58" name="对象 57"/>
          <p:cNvGraphicFramePr>
            <a:graphicFrameLocks noChangeAspect="1"/>
          </p:cNvGraphicFramePr>
          <p:nvPr/>
        </p:nvGraphicFramePr>
        <p:xfrm>
          <a:off x="9863138" y="1823393"/>
          <a:ext cx="930275" cy="342900"/>
        </p:xfrm>
        <a:graphic>
          <a:graphicData uri="http://schemas.openxmlformats.org/presentationml/2006/ole">
            <mc:AlternateContent xmlns:mc="http://schemas.openxmlformats.org/markup-compatibility/2006">
              <mc:Choice xmlns:v="urn:schemas-microsoft-com:vml" Requires="v">
                <p:oleObj spid="_x0000_s12" name="AxMath" r:id="rId15" imgW="914400" imgH="914400" progId="Equation.AxMath">
                  <p:embed/>
                </p:oleObj>
              </mc:Choice>
              <mc:Fallback>
                <p:oleObj name="AxMath" r:id="rId15" imgW="914400" imgH="914400" progId="Equation.AxMath">
                  <p:embed/>
                  <p:pic>
                    <p:nvPicPr>
                      <p:cNvPr id="0" name="图片 11"/>
                      <p:cNvPicPr/>
                      <p:nvPr/>
                    </p:nvPicPr>
                    <p:blipFill>
                      <a:blip r:embed="rId16"/>
                      <a:stretch>
                        <a:fillRect/>
                      </a:stretch>
                    </p:blipFill>
                    <p:spPr>
                      <a:xfrm>
                        <a:off x="9863138" y="1823393"/>
                        <a:ext cx="930275" cy="342900"/>
                      </a:xfrm>
                      <a:prstGeom prst="rect">
                        <a:avLst/>
                      </a:prstGeom>
                    </p:spPr>
                  </p:pic>
                </p:oleObj>
              </mc:Fallback>
            </mc:AlternateContent>
          </a:graphicData>
        </a:graphic>
      </p:graphicFrame>
      <p:graphicFrame>
        <p:nvGraphicFramePr>
          <p:cNvPr id="60" name="对象 59"/>
          <p:cNvGraphicFramePr>
            <a:graphicFrameLocks noChangeAspect="1"/>
          </p:cNvGraphicFramePr>
          <p:nvPr/>
        </p:nvGraphicFramePr>
        <p:xfrm>
          <a:off x="7645400" y="2166293"/>
          <a:ext cx="2635250" cy="495300"/>
        </p:xfrm>
        <a:graphic>
          <a:graphicData uri="http://schemas.openxmlformats.org/presentationml/2006/ole">
            <mc:AlternateContent xmlns:mc="http://schemas.openxmlformats.org/markup-compatibility/2006">
              <mc:Choice xmlns:v="urn:schemas-microsoft-com:vml" Requires="v">
                <p:oleObj spid="_x0000_s14" name="AxMath" r:id="rId17" imgW="914400" imgH="914400" progId="Equation.AxMath">
                  <p:embed/>
                </p:oleObj>
              </mc:Choice>
              <mc:Fallback>
                <p:oleObj name="AxMath" r:id="rId17" imgW="914400" imgH="914400" progId="Equation.AxMath">
                  <p:embed/>
                  <p:pic>
                    <p:nvPicPr>
                      <p:cNvPr id="0" name="图片 13"/>
                      <p:cNvPicPr/>
                      <p:nvPr/>
                    </p:nvPicPr>
                    <p:blipFill>
                      <a:blip r:embed="rId18"/>
                      <a:stretch>
                        <a:fillRect/>
                      </a:stretch>
                    </p:blipFill>
                    <p:spPr>
                      <a:xfrm>
                        <a:off x="7645400" y="2166293"/>
                        <a:ext cx="2635250" cy="495300"/>
                      </a:xfrm>
                      <a:prstGeom prst="rect">
                        <a:avLst/>
                      </a:prstGeom>
                    </p:spPr>
                  </p:pic>
                </p:oleObj>
              </mc:Fallback>
            </mc:AlternateContent>
          </a:graphicData>
        </a:graphic>
      </p:graphicFrame>
      <p:graphicFrame>
        <p:nvGraphicFramePr>
          <p:cNvPr id="61" name="对象 60"/>
          <p:cNvGraphicFramePr>
            <a:graphicFrameLocks noChangeAspect="1"/>
          </p:cNvGraphicFramePr>
          <p:nvPr/>
        </p:nvGraphicFramePr>
        <p:xfrm>
          <a:off x="8280559" y="2663685"/>
          <a:ext cx="1471612" cy="495300"/>
        </p:xfrm>
        <a:graphic>
          <a:graphicData uri="http://schemas.openxmlformats.org/presentationml/2006/ole">
            <mc:AlternateContent xmlns:mc="http://schemas.openxmlformats.org/markup-compatibility/2006">
              <mc:Choice xmlns:v="urn:schemas-microsoft-com:vml" Requires="v">
                <p:oleObj spid="_x0000_s15" name="AxMath" r:id="rId19" imgW="914400" imgH="914400" progId="Equation.AxMath">
                  <p:embed/>
                </p:oleObj>
              </mc:Choice>
              <mc:Fallback>
                <p:oleObj name="AxMath" r:id="rId19" imgW="914400" imgH="914400" progId="Equation.AxMath">
                  <p:embed/>
                  <p:pic>
                    <p:nvPicPr>
                      <p:cNvPr id="0" name="图片 14"/>
                      <p:cNvPicPr/>
                      <p:nvPr/>
                    </p:nvPicPr>
                    <p:blipFill>
                      <a:blip r:embed="rId20"/>
                      <a:stretch>
                        <a:fillRect/>
                      </a:stretch>
                    </p:blipFill>
                    <p:spPr>
                      <a:xfrm>
                        <a:off x="8280559" y="2663685"/>
                        <a:ext cx="1471612" cy="495300"/>
                      </a:xfrm>
                      <a:prstGeom prst="rect">
                        <a:avLst/>
                      </a:prstGeom>
                    </p:spPr>
                  </p:pic>
                </p:oleObj>
              </mc:Fallback>
            </mc:AlternateContent>
          </a:graphicData>
        </a:graphic>
      </p:graphicFrame>
      <p:sp>
        <p:nvSpPr>
          <p:cNvPr id="62" name="文本框 61"/>
          <p:cNvSpPr txBox="1"/>
          <p:nvPr/>
        </p:nvSpPr>
        <p:spPr>
          <a:xfrm>
            <a:off x="6981520" y="3218008"/>
            <a:ext cx="4327830" cy="731034"/>
          </a:xfrm>
          <a:prstGeom prst="rect">
            <a:avLst/>
          </a:prstGeom>
          <a:noFill/>
        </p:spPr>
        <p:txBody>
          <a:bodyPr wrap="square">
            <a:spAutoFit/>
          </a:bodyPr>
          <a:lstStyle/>
          <a:p>
            <a:pPr>
              <a:lnSpc>
                <a:spcPct val="120000"/>
              </a:lnSpc>
            </a:pPr>
            <a:r>
              <a:rPr lang="zh-CN" altLang="en-US" dirty="0">
                <a:latin typeface="宋体" panose="02010600030101010101" pitchFamily="2" charset="-122"/>
                <a:ea typeface="宋体" panose="02010600030101010101" pitchFamily="2" charset="-122"/>
              </a:rPr>
              <a:t>此时</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鲁棒性半径取决于能够正确分类带有高斯白噪声信号的样本范数最大值</a:t>
            </a:r>
            <a:endParaRPr lang="zh-CN" altLang="en-US" dirty="0"/>
          </a:p>
        </p:txBody>
      </p:sp>
      <p:sp>
        <p:nvSpPr>
          <p:cNvPr id="64" name="文本框 63"/>
          <p:cNvSpPr txBox="1"/>
          <p:nvPr/>
        </p:nvSpPr>
        <p:spPr>
          <a:xfrm>
            <a:off x="7544625" y="4087799"/>
            <a:ext cx="3201620" cy="646331"/>
          </a:xfrm>
          <a:prstGeom prst="rect">
            <a:avLst/>
          </a:prstGeom>
          <a:noFill/>
        </p:spPr>
        <p:txBody>
          <a:bodyPr wrap="square">
            <a:spAutoFit/>
          </a:bodyPr>
          <a:lstStyle/>
          <a:p>
            <a:pPr algn="ctr"/>
            <a:r>
              <a:rPr lang="zh-CN" altLang="en-US" b="1" u="sng" dirty="0">
                <a:latin typeface="宋体" panose="02010600030101010101" pitchFamily="2" charset="-122"/>
                <a:ea typeface="宋体" panose="02010600030101010101" pitchFamily="2" charset="-122"/>
              </a:rPr>
              <a:t>信道鲁棒性与对抗鲁棒性</a:t>
            </a:r>
            <a:endParaRPr lang="en-US" altLang="zh-CN" b="1" u="sng" dirty="0">
              <a:latin typeface="宋体" panose="02010600030101010101" pitchFamily="2" charset="-122"/>
              <a:ea typeface="宋体" panose="02010600030101010101" pitchFamily="2" charset="-122"/>
            </a:endParaRPr>
          </a:p>
          <a:p>
            <a:pPr algn="ctr"/>
            <a:r>
              <a:rPr lang="zh-CN" altLang="en-US" b="1" u="sng" dirty="0">
                <a:latin typeface="宋体" panose="02010600030101010101" pitchFamily="2" charset="-122"/>
                <a:ea typeface="宋体" panose="02010600030101010101" pitchFamily="2" charset="-122"/>
              </a:rPr>
              <a:t>在可证明防御中本质相同</a:t>
            </a:r>
            <a:endParaRPr lang="zh-CN" altLang="en-US" b="1" u="sng" dirty="0"/>
          </a:p>
        </p:txBody>
      </p:sp>
      <p:sp>
        <p:nvSpPr>
          <p:cNvPr id="65" name="矩形 64"/>
          <p:cNvSpPr/>
          <p:nvPr/>
        </p:nvSpPr>
        <p:spPr>
          <a:xfrm>
            <a:off x="6636395" y="6002753"/>
            <a:ext cx="4768205" cy="369333"/>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工作扩展</a:t>
            </a:r>
            <a:endParaRPr lang="zh-CN" altLang="en-US" dirty="0"/>
          </a:p>
        </p:txBody>
      </p:sp>
      <p:sp>
        <p:nvSpPr>
          <p:cNvPr id="3" name="灯片编号占位符 2"/>
          <p:cNvSpPr>
            <a:spLocks noGrp="1"/>
          </p:cNvSpPr>
          <p:nvPr>
            <p:ph type="sldNum" sz="quarter" idx="10"/>
          </p:nvPr>
        </p:nvSpPr>
        <p:spPr/>
        <p:txBody>
          <a:bodyPr/>
          <a:lstStyle/>
          <a:p>
            <a:r>
              <a:rPr lang="en-US" altLang="zh-CN" dirty="0"/>
              <a:t>26</a:t>
            </a:r>
            <a:endParaRPr lang="zh-CN" altLang="en-US" dirty="0"/>
          </a:p>
        </p:txBody>
      </p:sp>
      <p:sp>
        <p:nvSpPr>
          <p:cNvPr id="4" name="文本框 3"/>
          <p:cNvSpPr txBox="1"/>
          <p:nvPr/>
        </p:nvSpPr>
        <p:spPr>
          <a:xfrm>
            <a:off x="614679" y="1023263"/>
            <a:ext cx="5195571"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可证明防御的其他可行方向与基础文献</a:t>
            </a:r>
            <a:endParaRPr lang="en-US" altLang="zh-CN" sz="2000" b="1" dirty="0">
              <a:latin typeface="黑体" panose="02010609060101010101" pitchFamily="49" charset="-122"/>
              <a:ea typeface="黑体" panose="02010609060101010101" pitchFamily="49" charset="-122"/>
            </a:endParaRPr>
          </a:p>
        </p:txBody>
      </p:sp>
      <p:sp>
        <p:nvSpPr>
          <p:cNvPr id="6" name="文本框 5"/>
          <p:cNvSpPr txBox="1"/>
          <p:nvPr/>
        </p:nvSpPr>
        <p:spPr>
          <a:xfrm>
            <a:off x="614679" y="1906887"/>
            <a:ext cx="971550" cy="307777"/>
          </a:xfrm>
          <a:prstGeom prst="rect">
            <a:avLst/>
          </a:prstGeom>
          <a:noFill/>
        </p:spPr>
        <p:txBody>
          <a:bodyPr wrap="square">
            <a:spAutoFit/>
          </a:bodyPr>
          <a:lstStyle/>
          <a:p>
            <a:r>
              <a:rPr lang="zh-CN" altLang="en-US" sz="1400" b="1" dirty="0">
                <a:latin typeface="宋体" panose="02010600030101010101" pitchFamily="2" charset="-122"/>
                <a:ea typeface="宋体" panose="02010600030101010101" pitchFamily="2" charset="-122"/>
              </a:rPr>
              <a:t>随机平滑</a:t>
            </a:r>
            <a:endParaRPr lang="zh-CN" altLang="en-US" sz="1400" b="1" dirty="0"/>
          </a:p>
        </p:txBody>
      </p:sp>
      <p:sp>
        <p:nvSpPr>
          <p:cNvPr id="8" name="文本框 7"/>
          <p:cNvSpPr txBox="1"/>
          <p:nvPr/>
        </p:nvSpPr>
        <p:spPr>
          <a:xfrm>
            <a:off x="2832100" y="1953054"/>
            <a:ext cx="10113848" cy="523220"/>
          </a:xfrm>
          <a:prstGeom prst="rect">
            <a:avLst/>
          </a:prstGeom>
          <a:noFill/>
        </p:spPr>
        <p:txBody>
          <a:bodyPr wrap="square">
            <a:spAutoFit/>
          </a:bodyPr>
          <a:lstStyle/>
          <a:p>
            <a:r>
              <a:rPr lang="en-US" altLang="zh-CN" sz="1400" b="0" i="0" dirty="0">
                <a:solidFill>
                  <a:srgbClr val="222222"/>
                </a:solidFill>
                <a:effectLst/>
                <a:latin typeface="Arial" panose="020B0604020202020204" pitchFamily="34" charset="0"/>
              </a:rPr>
              <a:t>Cohen, Jeremy, Elan Rosenfeld, and Zico Kolter. "</a:t>
            </a:r>
            <a:r>
              <a:rPr lang="en-US" altLang="zh-CN" sz="1400" b="1" i="0" dirty="0">
                <a:solidFill>
                  <a:srgbClr val="222222"/>
                </a:solidFill>
                <a:effectLst/>
                <a:latin typeface="Arial" panose="020B0604020202020204" pitchFamily="34" charset="0"/>
              </a:rPr>
              <a:t>Certified adversarial robustness via randomized smoothing</a:t>
            </a:r>
            <a:r>
              <a:rPr lang="en-US" altLang="zh-CN" sz="1400" b="0" i="0" dirty="0">
                <a:solidFill>
                  <a:srgbClr val="222222"/>
                </a:solidFill>
                <a:effectLst/>
                <a:latin typeface="Arial" panose="020B0604020202020204" pitchFamily="34" charset="0"/>
              </a:rPr>
              <a:t>." </a:t>
            </a:r>
            <a:r>
              <a:rPr lang="en-US" altLang="zh-CN" sz="1400" b="0" i="1" dirty="0">
                <a:solidFill>
                  <a:srgbClr val="222222"/>
                </a:solidFill>
                <a:effectLst/>
                <a:latin typeface="Arial" panose="020B0604020202020204" pitchFamily="34" charset="0"/>
              </a:rPr>
              <a:t>international conference on machine learning</a:t>
            </a:r>
            <a:r>
              <a:rPr lang="en-US" altLang="zh-CN" sz="1400" b="0" i="0" dirty="0">
                <a:solidFill>
                  <a:srgbClr val="222222"/>
                </a:solidFill>
                <a:effectLst/>
                <a:latin typeface="Arial" panose="020B0604020202020204" pitchFamily="34" charset="0"/>
              </a:rPr>
              <a:t>. PMLR, 2019.</a:t>
            </a:r>
            <a:endParaRPr lang="zh-CN" altLang="en-US" sz="1400" dirty="0"/>
          </a:p>
        </p:txBody>
      </p:sp>
      <p:sp>
        <p:nvSpPr>
          <p:cNvPr id="10" name="文本框 9"/>
          <p:cNvSpPr txBox="1"/>
          <p:nvPr/>
        </p:nvSpPr>
        <p:spPr>
          <a:xfrm>
            <a:off x="614679" y="2586337"/>
            <a:ext cx="1868172" cy="523220"/>
          </a:xfrm>
          <a:prstGeom prst="rect">
            <a:avLst/>
          </a:prstGeom>
          <a:noFill/>
        </p:spPr>
        <p:txBody>
          <a:bodyPr wrap="square">
            <a:spAutoFit/>
          </a:bodyPr>
          <a:lstStyle/>
          <a:p>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IBP (Interval Bounded Propagation)</a:t>
            </a:r>
            <a:endParaRPr lang="zh-CN" altLang="en-US" sz="1400" b="1"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2832100" y="2615707"/>
            <a:ext cx="8731250" cy="523220"/>
          </a:xfrm>
          <a:prstGeom prst="rect">
            <a:avLst/>
          </a:prstGeom>
          <a:noFill/>
        </p:spPr>
        <p:txBody>
          <a:bodyPr wrap="square">
            <a:spAutoFit/>
          </a:bodyPr>
          <a:lstStyle/>
          <a:p>
            <a:r>
              <a:rPr lang="zh-CN" altLang="en-US" sz="1400" dirty="0">
                <a:solidFill>
                  <a:srgbClr val="222222"/>
                </a:solidFill>
                <a:latin typeface="Arial" panose="020B0604020202020204" pitchFamily="34" charset="0"/>
              </a:rPr>
              <a:t>S. Gowal et al., “</a:t>
            </a:r>
            <a:r>
              <a:rPr lang="zh-CN" altLang="en-US" sz="1400" b="1" dirty="0">
                <a:solidFill>
                  <a:srgbClr val="222222"/>
                </a:solidFill>
                <a:latin typeface="Arial" panose="020B0604020202020204" pitchFamily="34" charset="0"/>
              </a:rPr>
              <a:t>Scalable Verified Training for Provably Robust Image Classification</a:t>
            </a:r>
            <a:r>
              <a:rPr lang="zh-CN" altLang="en-US" sz="1400" dirty="0">
                <a:solidFill>
                  <a:srgbClr val="222222"/>
                </a:solidFill>
                <a:latin typeface="Arial" panose="020B0604020202020204" pitchFamily="34" charset="0"/>
              </a:rPr>
              <a:t>,” </a:t>
            </a:r>
            <a:r>
              <a:rPr lang="zh-CN" altLang="en-US" sz="1400" i="1" dirty="0">
                <a:solidFill>
                  <a:srgbClr val="222222"/>
                </a:solidFill>
                <a:latin typeface="Arial" panose="020B0604020202020204" pitchFamily="34" charset="0"/>
              </a:rPr>
              <a:t>2019 IEEE/CVF International Conference on Computer Vision (ICCV)</a:t>
            </a:r>
            <a:r>
              <a:rPr lang="zh-CN" altLang="en-US" sz="1400" dirty="0">
                <a:solidFill>
                  <a:srgbClr val="222222"/>
                </a:solidFill>
                <a:latin typeface="Arial" panose="020B0604020202020204" pitchFamily="34" charset="0"/>
              </a:rPr>
              <a:t>, Seoul, Korea (South), 2019, pp. 4841-4850</a:t>
            </a:r>
            <a:r>
              <a:rPr lang="en-US" altLang="zh-CN" sz="1400" dirty="0">
                <a:solidFill>
                  <a:srgbClr val="222222"/>
                </a:solidFill>
                <a:latin typeface="Arial" panose="020B0604020202020204" pitchFamily="34" charset="0"/>
              </a:rPr>
              <a:t>.</a:t>
            </a:r>
            <a:endParaRPr lang="zh-CN" altLang="en-US" sz="1400" dirty="0">
              <a:solidFill>
                <a:srgbClr val="222222"/>
              </a:solidFill>
              <a:latin typeface="Arial" panose="020B0604020202020204" pitchFamily="34" charset="0"/>
            </a:endParaRPr>
          </a:p>
        </p:txBody>
      </p:sp>
      <p:sp>
        <p:nvSpPr>
          <p:cNvPr id="14" name="文本框 13"/>
          <p:cNvSpPr txBox="1"/>
          <p:nvPr/>
        </p:nvSpPr>
        <p:spPr>
          <a:xfrm>
            <a:off x="614679" y="3356630"/>
            <a:ext cx="1868172" cy="307777"/>
          </a:xfrm>
          <a:prstGeom prst="rect">
            <a:avLst/>
          </a:prstGeom>
          <a:noFill/>
        </p:spPr>
        <p:txBody>
          <a:bodyPr wrap="square">
            <a:spAutoFit/>
          </a:bodyPr>
          <a:lstStyle/>
          <a:p>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CROWN</a:t>
            </a:r>
            <a:endParaRPr lang="zh-CN" altLang="en-US" sz="1400" b="1"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2832100" y="3354110"/>
            <a:ext cx="8731250" cy="523220"/>
          </a:xfrm>
          <a:prstGeom prst="rect">
            <a:avLst/>
          </a:prstGeom>
          <a:noFill/>
        </p:spPr>
        <p:txBody>
          <a:bodyPr wrap="square">
            <a:spAutoFit/>
          </a:bodyPr>
          <a:lstStyle/>
          <a:p>
            <a:r>
              <a:rPr lang="en-US" altLang="zh-CN" sz="1400" dirty="0">
                <a:solidFill>
                  <a:srgbClr val="222222"/>
                </a:solidFill>
                <a:latin typeface="Arial" panose="020B0604020202020204" pitchFamily="34" charset="0"/>
              </a:rPr>
              <a:t>Zhang, Huan, et al. "</a:t>
            </a:r>
            <a:r>
              <a:rPr lang="en-US" altLang="zh-CN" sz="1400" b="1" dirty="0">
                <a:solidFill>
                  <a:srgbClr val="222222"/>
                </a:solidFill>
                <a:latin typeface="Arial" panose="020B0604020202020204" pitchFamily="34" charset="0"/>
              </a:rPr>
              <a:t>Efficient neural network robustness certification with general activation functions</a:t>
            </a:r>
            <a:r>
              <a:rPr lang="en-US" altLang="zh-CN" sz="1400" dirty="0">
                <a:solidFill>
                  <a:srgbClr val="222222"/>
                </a:solidFill>
                <a:latin typeface="Arial" panose="020B0604020202020204" pitchFamily="34" charset="0"/>
              </a:rPr>
              <a:t>."</a:t>
            </a:r>
            <a:r>
              <a:rPr lang="en-US" altLang="zh-CN" sz="1400" i="1" dirty="0">
                <a:solidFill>
                  <a:srgbClr val="222222"/>
                </a:solidFill>
                <a:latin typeface="Arial" panose="020B0604020202020204" pitchFamily="34" charset="0"/>
              </a:rPr>
              <a:t> Advances in neural information processing systems 31</a:t>
            </a:r>
            <a:r>
              <a:rPr lang="en-US" altLang="zh-CN" sz="1400" dirty="0">
                <a:solidFill>
                  <a:srgbClr val="222222"/>
                </a:solidFill>
                <a:latin typeface="Arial" panose="020B0604020202020204" pitchFamily="34" charset="0"/>
              </a:rPr>
              <a:t> (2018).</a:t>
            </a:r>
            <a:endParaRPr lang="zh-CN" altLang="en-US" sz="1400" dirty="0">
              <a:solidFill>
                <a:srgbClr val="222222"/>
              </a:solidFill>
              <a:latin typeface="Arial" panose="020B0604020202020204" pitchFamily="34" charset="0"/>
            </a:endParaRPr>
          </a:p>
        </p:txBody>
      </p:sp>
      <p:sp>
        <p:nvSpPr>
          <p:cNvPr id="20" name="文本框 19"/>
          <p:cNvSpPr txBox="1"/>
          <p:nvPr/>
        </p:nvSpPr>
        <p:spPr>
          <a:xfrm>
            <a:off x="614679" y="4160114"/>
            <a:ext cx="1868172" cy="307777"/>
          </a:xfrm>
          <a:prstGeom prst="rect">
            <a:avLst/>
          </a:prstGeom>
          <a:noFill/>
        </p:spPr>
        <p:txBody>
          <a:bodyPr wrap="square">
            <a:spAutoFit/>
          </a:bodyPr>
          <a:lstStyle/>
          <a:p>
            <a:r>
              <a:rPr lang="en-US" altLang="zh-CN" sz="1400" b="1" dirty="0">
                <a:latin typeface="Times New Roman" panose="02020603050405020304" pitchFamily="18" charset="0"/>
                <a:ea typeface="宋体" panose="02010600030101010101" pitchFamily="2" charset="-122"/>
                <a:cs typeface="Times New Roman" panose="02020603050405020304" pitchFamily="18" charset="0"/>
              </a:rPr>
              <a:t>CROWN-IBP</a:t>
            </a:r>
            <a:endParaRPr lang="zh-CN" altLang="en-US" sz="1400" b="1"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2832100" y="4160114"/>
            <a:ext cx="8731250" cy="523220"/>
          </a:xfrm>
          <a:prstGeom prst="rect">
            <a:avLst/>
          </a:prstGeom>
          <a:noFill/>
        </p:spPr>
        <p:txBody>
          <a:bodyPr wrap="square">
            <a:spAutoFit/>
          </a:bodyPr>
          <a:lstStyle/>
          <a:p>
            <a:r>
              <a:rPr lang="en-US" altLang="zh-CN" sz="1400" dirty="0">
                <a:solidFill>
                  <a:srgbClr val="222222"/>
                </a:solidFill>
                <a:latin typeface="Arial" panose="020B0604020202020204" pitchFamily="34" charset="0"/>
              </a:rPr>
              <a:t>Zhang, Huan, et al. "</a:t>
            </a:r>
            <a:r>
              <a:rPr lang="en-US" altLang="zh-CN" sz="1400" b="1" dirty="0">
                <a:solidFill>
                  <a:srgbClr val="222222"/>
                </a:solidFill>
                <a:latin typeface="Arial" panose="020B0604020202020204" pitchFamily="34" charset="0"/>
              </a:rPr>
              <a:t>Towards stable and efficient training of verifiably robust neural networks</a:t>
            </a:r>
            <a:r>
              <a:rPr lang="en-US" altLang="zh-CN" sz="1400" dirty="0">
                <a:solidFill>
                  <a:srgbClr val="222222"/>
                </a:solidFill>
                <a:latin typeface="Arial" panose="020B0604020202020204" pitchFamily="34" charset="0"/>
              </a:rPr>
              <a:t>." </a:t>
            </a:r>
            <a:r>
              <a:rPr lang="en-US" altLang="zh-CN" sz="1400" i="1" dirty="0" err="1">
                <a:solidFill>
                  <a:srgbClr val="222222"/>
                </a:solidFill>
                <a:latin typeface="Arial" panose="020B0604020202020204" pitchFamily="34" charset="0"/>
              </a:rPr>
              <a:t>arXiv</a:t>
            </a:r>
            <a:r>
              <a:rPr lang="en-US" altLang="zh-CN" sz="1400" i="1" dirty="0">
                <a:solidFill>
                  <a:srgbClr val="222222"/>
                </a:solidFill>
                <a:latin typeface="Arial" panose="020B0604020202020204" pitchFamily="34" charset="0"/>
              </a:rPr>
              <a:t> preprint arXiv:1906.06316 </a:t>
            </a:r>
            <a:r>
              <a:rPr lang="en-US" altLang="zh-CN" sz="1400" dirty="0">
                <a:solidFill>
                  <a:srgbClr val="222222"/>
                </a:solidFill>
                <a:latin typeface="Arial" panose="020B0604020202020204" pitchFamily="34" charset="0"/>
              </a:rPr>
              <a:t>(2019).</a:t>
            </a:r>
            <a:endParaRPr lang="zh-CN" altLang="en-US" sz="1400" dirty="0">
              <a:solidFill>
                <a:srgbClr val="222222"/>
              </a:solidFill>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研究背景</a:t>
            </a:r>
            <a:endParaRPr lang="zh-CN" altLang="en-US" dirty="0"/>
          </a:p>
        </p:txBody>
      </p:sp>
      <p:sp>
        <p:nvSpPr>
          <p:cNvPr id="3" name="灯片编号占位符 2"/>
          <p:cNvSpPr>
            <a:spLocks noGrp="1"/>
          </p:cNvSpPr>
          <p:nvPr>
            <p:ph type="sldNum" sz="quarter" idx="10"/>
          </p:nvPr>
        </p:nvSpPr>
        <p:spPr/>
        <p:txBody>
          <a:bodyPr/>
          <a:lstStyle/>
          <a:p>
            <a:r>
              <a:rPr lang="en-US" altLang="zh-CN" dirty="0"/>
              <a:t>3</a:t>
            </a:r>
            <a:endParaRPr lang="en-US" altLang="zh-CN" dirty="0"/>
          </a:p>
        </p:txBody>
      </p:sp>
      <p:sp>
        <p:nvSpPr>
          <p:cNvPr id="4" name="文本框 3"/>
          <p:cNvSpPr txBox="1"/>
          <p:nvPr/>
        </p:nvSpPr>
        <p:spPr>
          <a:xfrm>
            <a:off x="963266" y="1544913"/>
            <a:ext cx="2318250" cy="12738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不易被篡改</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伪造</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计算成本低</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设备分辨性高</a:t>
            </a:r>
            <a:endParaRPr lang="zh-CN" altLang="en-US" dirty="0">
              <a:latin typeface="宋体" panose="02010600030101010101" pitchFamily="2" charset="-122"/>
              <a:ea typeface="宋体" panose="02010600030101010101" pitchFamily="2" charset="-122"/>
            </a:endParaRPr>
          </a:p>
        </p:txBody>
      </p:sp>
      <p:sp>
        <p:nvSpPr>
          <p:cNvPr id="7" name="文本框 6"/>
          <p:cNvSpPr txBox="1"/>
          <p:nvPr/>
        </p:nvSpPr>
        <p:spPr>
          <a:xfrm>
            <a:off x="614680" y="2960371"/>
            <a:ext cx="9441737" cy="398635"/>
          </a:xfrm>
          <a:prstGeom prst="rect">
            <a:avLst/>
          </a:prstGeom>
          <a:noFill/>
        </p:spPr>
        <p:txBody>
          <a:bodyPr wrap="square">
            <a:spAutoFit/>
          </a:bodyPr>
          <a:lstStyle/>
          <a:p>
            <a:pPr algn="just" hangingPunct="0">
              <a:lnSpc>
                <a:spcPct val="120000"/>
              </a:lnSpc>
              <a:spcAft>
                <a:spcPts val="600"/>
              </a:spcAft>
            </a:pPr>
            <a:r>
              <a:rPr lang="zh-CN" altLang="en-US" sz="1800" b="1" spc="150" dirty="0">
                <a:latin typeface="黑体" panose="02010609060101010101" pitchFamily="49" charset="-122"/>
                <a:ea typeface="黑体" panose="02010609060101010101" pitchFamily="49" charset="-122"/>
                <a:cs typeface="Arial" panose="020B0604020202020204" pitchFamily="34" charset="0"/>
              </a:rPr>
              <a:t>射频指纹</a:t>
            </a:r>
            <a:r>
              <a:rPr lang="zh-CN" altLang="en-US" sz="1800" spc="150" dirty="0">
                <a:latin typeface="黑体" panose="02010609060101010101" pitchFamily="49" charset="-122"/>
                <a:ea typeface="黑体" panose="02010609060101010101" pitchFamily="49" charset="-122"/>
                <a:cs typeface="Arial" panose="020B0604020202020204" pitchFamily="34" charset="0"/>
              </a:rPr>
              <a:t>：</a:t>
            </a:r>
            <a:r>
              <a:rPr lang="zh-CN" altLang="en-US" sz="1700" spc="150" dirty="0">
                <a:latin typeface="微软雅黑" panose="020B0503020204020204" pitchFamily="34" charset="-122"/>
                <a:ea typeface="微软雅黑" panose="020B0503020204020204" pitchFamily="34" charset="-122"/>
                <a:cs typeface="Arial" panose="020B0604020202020204" pitchFamily="34" charset="0"/>
              </a:rPr>
              <a:t>发射机设备固有的、不可伪造的、难以改变的独有特征（位置无关特征）</a:t>
            </a:r>
            <a:endParaRPr lang="en-US" altLang="zh-CN" sz="1700" spc="15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文本框 7"/>
          <p:cNvSpPr txBox="1"/>
          <p:nvPr/>
        </p:nvSpPr>
        <p:spPr>
          <a:xfrm>
            <a:off x="614680" y="1023263"/>
            <a:ext cx="6097712"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无密钥身份认证方案的标识选择 </a:t>
            </a:r>
            <a:r>
              <a:rPr lang="en-US" altLang="zh-CN" sz="2000" b="1" dirty="0">
                <a:latin typeface="黑体" panose="02010609060101010101" pitchFamily="49" charset="-122"/>
                <a:ea typeface="黑体" panose="02010609060101010101" pitchFamily="49" charset="-122"/>
              </a:rPr>
              <a:t>—— </a:t>
            </a:r>
            <a:r>
              <a:rPr lang="zh-CN" altLang="en-US" sz="2000" b="1" dirty="0">
                <a:latin typeface="黑体" panose="02010609060101010101" pitchFamily="49" charset="-122"/>
                <a:ea typeface="黑体" panose="02010609060101010101" pitchFamily="49" charset="-122"/>
              </a:rPr>
              <a:t>射频指纹</a:t>
            </a:r>
            <a:endParaRPr lang="en-US" altLang="zh-CN" sz="2000" b="1" dirty="0">
              <a:latin typeface="黑体" panose="02010609060101010101" pitchFamily="49" charset="-122"/>
              <a:ea typeface="黑体" panose="02010609060101010101" pitchFamily="49" charset="-122"/>
            </a:endParaRPr>
          </a:p>
        </p:txBody>
      </p:sp>
      <p:sp>
        <p:nvSpPr>
          <p:cNvPr id="11" name="箭头: 右 10"/>
          <p:cNvSpPr/>
          <p:nvPr/>
        </p:nvSpPr>
        <p:spPr>
          <a:xfrm>
            <a:off x="3453835" y="2175257"/>
            <a:ext cx="595086" cy="15246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 name="文本框 11"/>
          <p:cNvSpPr txBox="1"/>
          <p:nvPr/>
        </p:nvSpPr>
        <p:spPr>
          <a:xfrm>
            <a:off x="4394141" y="1544913"/>
            <a:ext cx="4653994" cy="1273875"/>
          </a:xfrm>
          <a:prstGeom prst="rect">
            <a:avLst/>
          </a:prstGeom>
          <a:noFill/>
        </p:spPr>
        <p:txBody>
          <a:bodyPr wrap="square" rtlCol="0">
            <a:spAutoFit/>
          </a:bodyPr>
          <a:lstStyle/>
          <a:p>
            <a:pPr>
              <a:lnSpc>
                <a:spcPct val="150000"/>
              </a:lnSpc>
            </a:pPr>
            <a:r>
              <a:rPr lang="zh-CN" altLang="en-US" dirty="0">
                <a:latin typeface="宋体" panose="02010600030101010101" pitchFamily="2" charset="-122"/>
                <a:ea typeface="宋体" panose="02010600030101010101" pitchFamily="2" charset="-122"/>
              </a:rPr>
              <a:t>使用物理信号特征</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信号固有特征（不易时变）</a:t>
            </a:r>
            <a:endParaRPr lang="en-US" altLang="zh-CN" dirty="0">
              <a:latin typeface="宋体" panose="02010600030101010101" pitchFamily="2" charset="-122"/>
              <a:ea typeface="宋体" panose="02010600030101010101" pitchFamily="2" charset="-122"/>
            </a:endParaRPr>
          </a:p>
          <a:p>
            <a:pPr>
              <a:lnSpc>
                <a:spcPct val="150000"/>
              </a:lnSpc>
            </a:pPr>
            <a:r>
              <a:rPr lang="zh-CN" altLang="en-US" dirty="0">
                <a:latin typeface="宋体" panose="02010600030101010101" pitchFamily="2" charset="-122"/>
                <a:ea typeface="宋体" panose="02010600030101010101" pitchFamily="2" charset="-122"/>
              </a:rPr>
              <a:t>不使用基于计算安全的认证方法</a:t>
            </a:r>
            <a:endParaRPr lang="en-US" altLang="zh-CN" dirty="0">
              <a:latin typeface="宋体" panose="02010600030101010101" pitchFamily="2" charset="-122"/>
              <a:ea typeface="宋体" panose="02010600030101010101" pitchFamily="2" charset="-122"/>
            </a:endParaRPr>
          </a:p>
          <a:p>
            <a:pPr>
              <a:lnSpc>
                <a:spcPct val="150000"/>
              </a:lnSpc>
            </a:pPr>
            <a:r>
              <a:rPr lang="zh-CN" altLang="en-US" dirty="0">
                <a:latin typeface="宋体" panose="02010600030101010101" pitchFamily="2" charset="-122"/>
                <a:ea typeface="宋体" panose="02010600030101010101" pitchFamily="2" charset="-122"/>
              </a:rPr>
              <a:t>具有设备特征</a:t>
            </a:r>
            <a:endParaRPr lang="zh-CN" altLang="en-US" dirty="0">
              <a:latin typeface="宋体" panose="02010600030101010101" pitchFamily="2" charset="-122"/>
              <a:ea typeface="宋体" panose="02010600030101010101" pitchFamily="2" charset="-122"/>
            </a:endParaRPr>
          </a:p>
        </p:txBody>
      </p:sp>
      <p:grpSp>
        <p:nvGrpSpPr>
          <p:cNvPr id="13" name="组合 12"/>
          <p:cNvGrpSpPr/>
          <p:nvPr/>
        </p:nvGrpSpPr>
        <p:grpSpPr>
          <a:xfrm>
            <a:off x="1603514" y="3549965"/>
            <a:ext cx="4814274" cy="2065380"/>
            <a:chOff x="839416" y="2316864"/>
            <a:chExt cx="5877325" cy="2531788"/>
          </a:xfrm>
        </p:grpSpPr>
        <p:pic>
          <p:nvPicPr>
            <p:cNvPr id="14" name="图片 13"/>
            <p:cNvPicPr>
              <a:picLocks noChangeAspect="1"/>
            </p:cNvPicPr>
            <p:nvPr/>
          </p:nvPicPr>
          <p:blipFill rotWithShape="1">
            <a:blip r:embed="rId1"/>
            <a:srcRect b="17302"/>
            <a:stretch>
              <a:fillRect/>
            </a:stretch>
          </p:blipFill>
          <p:spPr>
            <a:xfrm>
              <a:off x="839416" y="2316864"/>
              <a:ext cx="5877325" cy="2531788"/>
            </a:xfrm>
            <a:prstGeom prst="rect">
              <a:avLst/>
            </a:prstGeom>
          </p:spPr>
        </p:pic>
        <p:cxnSp>
          <p:nvCxnSpPr>
            <p:cNvPr id="15" name="直接连接符 14"/>
            <p:cNvCxnSpPr/>
            <p:nvPr/>
          </p:nvCxnSpPr>
          <p:spPr>
            <a:xfrm>
              <a:off x="3259667" y="2429933"/>
              <a:ext cx="0" cy="567267"/>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grpSp>
          <p:nvGrpSpPr>
            <p:cNvPr id="16" name="组合 15"/>
            <p:cNvGrpSpPr/>
            <p:nvPr/>
          </p:nvGrpSpPr>
          <p:grpSpPr>
            <a:xfrm>
              <a:off x="3259667" y="2429933"/>
              <a:ext cx="2201333" cy="2360178"/>
              <a:chOff x="3259667" y="2429933"/>
              <a:chExt cx="2201333" cy="2360178"/>
            </a:xfrm>
          </p:grpSpPr>
          <p:cxnSp>
            <p:nvCxnSpPr>
              <p:cNvPr id="20" name="直接连接符 19"/>
              <p:cNvCxnSpPr/>
              <p:nvPr/>
            </p:nvCxnSpPr>
            <p:spPr>
              <a:xfrm>
                <a:off x="3259667" y="2997200"/>
                <a:ext cx="414866" cy="0"/>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21" name="直接连接符 20"/>
              <p:cNvCxnSpPr/>
              <p:nvPr/>
            </p:nvCxnSpPr>
            <p:spPr>
              <a:xfrm flipV="1">
                <a:off x="3674533" y="2713566"/>
                <a:ext cx="0" cy="283634"/>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22" name="直接连接符 21"/>
              <p:cNvCxnSpPr/>
              <p:nvPr/>
            </p:nvCxnSpPr>
            <p:spPr>
              <a:xfrm>
                <a:off x="3259667" y="2429933"/>
                <a:ext cx="2201333" cy="0"/>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23" name="直接连接符 22"/>
              <p:cNvCxnSpPr/>
              <p:nvPr/>
            </p:nvCxnSpPr>
            <p:spPr>
              <a:xfrm>
                <a:off x="3674533" y="2713566"/>
                <a:ext cx="1439334" cy="0"/>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24" name="直接连接符 23"/>
              <p:cNvCxnSpPr/>
              <p:nvPr/>
            </p:nvCxnSpPr>
            <p:spPr>
              <a:xfrm>
                <a:off x="5113867" y="2713566"/>
                <a:ext cx="0" cy="1418167"/>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flipH="1">
                <a:off x="3259667" y="4131733"/>
                <a:ext cx="1854200" cy="0"/>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26" name="直接连接符 25"/>
              <p:cNvCxnSpPr/>
              <p:nvPr/>
            </p:nvCxnSpPr>
            <p:spPr>
              <a:xfrm>
                <a:off x="3259667" y="4131733"/>
                <a:ext cx="0" cy="658378"/>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27" name="直接连接符 26"/>
              <p:cNvCxnSpPr/>
              <p:nvPr/>
            </p:nvCxnSpPr>
            <p:spPr>
              <a:xfrm>
                <a:off x="3259667" y="4790111"/>
                <a:ext cx="414866" cy="0"/>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28" name="直接连接符 27"/>
              <p:cNvCxnSpPr/>
              <p:nvPr/>
            </p:nvCxnSpPr>
            <p:spPr>
              <a:xfrm flipV="1">
                <a:off x="3674533" y="4460922"/>
                <a:ext cx="0" cy="329189"/>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29" name="直接连接符 28"/>
              <p:cNvCxnSpPr/>
              <p:nvPr/>
            </p:nvCxnSpPr>
            <p:spPr>
              <a:xfrm>
                <a:off x="3674533" y="4460922"/>
                <a:ext cx="1786467" cy="0"/>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cxnSp>
            <p:nvCxnSpPr>
              <p:cNvPr id="30" name="直接连接符 29"/>
              <p:cNvCxnSpPr/>
              <p:nvPr/>
            </p:nvCxnSpPr>
            <p:spPr>
              <a:xfrm>
                <a:off x="5461000" y="2429933"/>
                <a:ext cx="0" cy="2030989"/>
              </a:xfrm>
              <a:prstGeom prst="line">
                <a:avLst/>
              </a:prstGeom>
              <a:ln w="28575">
                <a:solidFill>
                  <a:srgbClr val="F5594D"/>
                </a:solidFill>
                <a:prstDash val="sysDash"/>
              </a:ln>
            </p:spPr>
            <p:style>
              <a:lnRef idx="1">
                <a:schemeClr val="accent2"/>
              </a:lnRef>
              <a:fillRef idx="0">
                <a:schemeClr val="accent2"/>
              </a:fillRef>
              <a:effectRef idx="0">
                <a:schemeClr val="accent2"/>
              </a:effectRef>
              <a:fontRef idx="minor">
                <a:schemeClr val="tx1"/>
              </a:fontRef>
            </p:style>
          </p:cxnSp>
        </p:grpSp>
        <p:sp>
          <p:nvSpPr>
            <p:cNvPr id="17" name="矩形 16"/>
            <p:cNvSpPr/>
            <p:nvPr/>
          </p:nvSpPr>
          <p:spPr>
            <a:xfrm>
              <a:off x="3039533" y="3175000"/>
              <a:ext cx="634999" cy="389460"/>
            </a:xfrm>
            <a:prstGeom prst="rect">
              <a:avLst/>
            </a:prstGeom>
            <a:noFill/>
            <a:ln w="28575">
              <a:solidFill>
                <a:srgbClr val="F5594D"/>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矩形 17"/>
            <p:cNvSpPr/>
            <p:nvPr/>
          </p:nvSpPr>
          <p:spPr>
            <a:xfrm>
              <a:off x="5655732" y="3141136"/>
              <a:ext cx="567268" cy="533397"/>
            </a:xfrm>
            <a:prstGeom prst="rect">
              <a:avLst/>
            </a:prstGeom>
            <a:noFill/>
            <a:ln w="28575">
              <a:solidFill>
                <a:srgbClr val="F5594D"/>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矩形 18"/>
            <p:cNvSpPr/>
            <p:nvPr/>
          </p:nvSpPr>
          <p:spPr>
            <a:xfrm>
              <a:off x="4035701" y="2767672"/>
              <a:ext cx="948487" cy="1303058"/>
            </a:xfrm>
            <a:prstGeom prst="rect">
              <a:avLst/>
            </a:prstGeom>
            <a:noFill/>
            <a:ln w="28575">
              <a:solidFill>
                <a:srgbClr val="F5594D"/>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2" name="文本框 31"/>
          <p:cNvSpPr txBox="1"/>
          <p:nvPr/>
        </p:nvSpPr>
        <p:spPr>
          <a:xfrm>
            <a:off x="963266" y="5673090"/>
            <a:ext cx="6094770" cy="85837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晶振温漂导致的时变频偏</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移相器相偏</a:t>
            </a:r>
            <a:endParaRPr lang="en-US" altLang="zh-CN" dirty="0">
              <a:latin typeface="宋体" panose="02010600030101010101" pitchFamily="2" charset="-122"/>
              <a:ea typeface="宋体" panose="02010600030101010101" pitchFamily="2" charset="-122"/>
            </a:endParaRPr>
          </a:p>
        </p:txBody>
      </p:sp>
      <p:sp>
        <p:nvSpPr>
          <p:cNvPr id="34" name="文本框 33"/>
          <p:cNvSpPr txBox="1"/>
          <p:nvPr/>
        </p:nvSpPr>
        <p:spPr>
          <a:xfrm>
            <a:off x="4269472" y="5690818"/>
            <a:ext cx="6094770" cy="85837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混频器</a:t>
            </a:r>
            <a:r>
              <a:rPr lang="en-US" altLang="zh-CN" dirty="0">
                <a:latin typeface="Times New Roman" panose="02020603050405020304" pitchFamily="18" charset="0"/>
                <a:ea typeface="宋体" panose="02010600030101010101" pitchFamily="2" charset="-122"/>
                <a:cs typeface="Times New Roman" panose="02020603050405020304" pitchFamily="18" charset="0"/>
              </a:rPr>
              <a:t>I/Q</a:t>
            </a:r>
            <a:r>
              <a:rPr lang="zh-CN" altLang="en-US" dirty="0">
                <a:latin typeface="宋体" panose="02010600030101010101" pitchFamily="2" charset="-122"/>
                <a:ea typeface="宋体" panose="02010600030101010101" pitchFamily="2" charset="-122"/>
              </a:rPr>
              <a:t>路不完全正交</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功率放大器非线性区范围差异</a:t>
            </a:r>
            <a:endParaRPr lang="zh-CN" altLang="en-US" dirty="0">
              <a:latin typeface="宋体" panose="02010600030101010101" pitchFamily="2" charset="-122"/>
              <a:ea typeface="宋体" panose="02010600030101010101" pitchFamily="2" charset="-122"/>
            </a:endParaRPr>
          </a:p>
        </p:txBody>
      </p:sp>
      <p:grpSp>
        <p:nvGrpSpPr>
          <p:cNvPr id="40" name="组合 39"/>
          <p:cNvGrpSpPr/>
          <p:nvPr/>
        </p:nvGrpSpPr>
        <p:grpSpPr>
          <a:xfrm>
            <a:off x="6721138" y="3581961"/>
            <a:ext cx="4997274" cy="2043620"/>
            <a:chOff x="6702133" y="3574060"/>
            <a:chExt cx="4997274" cy="2043620"/>
          </a:xfrm>
        </p:grpSpPr>
        <p:sp>
          <p:nvSpPr>
            <p:cNvPr id="36" name="文本框 35"/>
            <p:cNvSpPr txBox="1"/>
            <p:nvPr/>
          </p:nvSpPr>
          <p:spPr>
            <a:xfrm>
              <a:off x="6795085" y="4024176"/>
              <a:ext cx="4688923" cy="1470274"/>
            </a:xfrm>
            <a:prstGeom prst="rect">
              <a:avLst/>
            </a:prstGeom>
            <a:noFill/>
          </p:spPr>
          <p:txBody>
            <a:bodyPr wrap="square">
              <a:spAutoFit/>
            </a:bodyPr>
            <a:lstStyle/>
            <a:p>
              <a:pPr marL="285750" indent="-285750" hangingPunct="0">
                <a:lnSpc>
                  <a:spcPct val="120000"/>
                </a:lnSpc>
                <a:spcAft>
                  <a:spcPts val="600"/>
                </a:spcAft>
                <a:buFont typeface="Arial" panose="020B0604020202020204" pitchFamily="34" charset="0"/>
                <a:buChar char="•"/>
              </a:pPr>
              <a:r>
                <a:rPr lang="zh-CN" altLang="en-US" sz="1800" u="sng" spc="150" dirty="0">
                  <a:latin typeface="宋体" panose="02010600030101010101" pitchFamily="2" charset="-122"/>
                  <a:ea typeface="宋体" panose="02010600030101010101" pitchFamily="2" charset="-122"/>
                  <a:cs typeface="Arial" panose="020B0604020202020204" pitchFamily="34" charset="0"/>
                </a:rPr>
                <a:t>可以</a:t>
              </a:r>
              <a:r>
                <a:rPr lang="zh-CN" altLang="en-US" u="sng" spc="150" dirty="0">
                  <a:latin typeface="宋体" panose="02010600030101010101" pitchFamily="2" charset="-122"/>
                  <a:ea typeface="宋体" panose="02010600030101010101" pitchFamily="2" charset="-122"/>
                  <a:cs typeface="Arial" panose="020B0604020202020204" pitchFamily="34" charset="0"/>
                </a:rPr>
                <a:t>从接收信号</a:t>
              </a:r>
              <a:r>
                <a:rPr lang="zh-CN" altLang="en-US" sz="1800" u="sng" spc="150" dirty="0">
                  <a:latin typeface="宋体" panose="02010600030101010101" pitchFamily="2" charset="-122"/>
                  <a:ea typeface="宋体" panose="02010600030101010101" pitchFamily="2" charset="-122"/>
                  <a:cs typeface="Arial" panose="020B0604020202020204" pitchFamily="34" charset="0"/>
                </a:rPr>
                <a:t>中提取射频指纹，从而识别发射设备</a:t>
              </a:r>
              <a:endParaRPr lang="en-US" altLang="zh-CN" sz="1800" u="sng" spc="150" dirty="0">
                <a:latin typeface="宋体" panose="02010600030101010101" pitchFamily="2" charset="-122"/>
                <a:ea typeface="宋体" panose="02010600030101010101" pitchFamily="2" charset="-122"/>
                <a:cs typeface="Arial" panose="020B0604020202020204" pitchFamily="34" charset="0"/>
              </a:endParaRPr>
            </a:p>
            <a:p>
              <a:pPr marL="285750" indent="-285750" hangingPunct="0">
                <a:lnSpc>
                  <a:spcPct val="120000"/>
                </a:lnSpc>
                <a:spcAft>
                  <a:spcPts val="1200"/>
                </a:spcAft>
                <a:buFont typeface="Arial" panose="020B0604020202020204" pitchFamily="34" charset="0"/>
                <a:buChar char="•"/>
              </a:pPr>
              <a:r>
                <a:rPr lang="zh-CN" altLang="en-US" sz="1800" u="sng" spc="150" dirty="0">
                  <a:latin typeface="宋体" panose="02010600030101010101" pitchFamily="2" charset="-122"/>
                  <a:ea typeface="宋体" panose="02010600030101010101" pitchFamily="2" charset="-122"/>
                  <a:cs typeface="Arial" panose="020B0604020202020204" pitchFamily="34" charset="0"/>
                </a:rPr>
                <a:t>从接收信号中提取特征且能识别发射设备，并不能保证其就是射频指纹的特征</a:t>
              </a:r>
              <a:endParaRPr lang="en-US" altLang="zh-CN" sz="1800" u="sng" spc="150" dirty="0">
                <a:latin typeface="宋体" panose="02010600030101010101" pitchFamily="2" charset="-122"/>
                <a:ea typeface="宋体" panose="02010600030101010101" pitchFamily="2" charset="-122"/>
                <a:cs typeface="Arial" panose="020B0604020202020204" pitchFamily="34" charset="0"/>
              </a:endParaRPr>
            </a:p>
          </p:txBody>
        </p:sp>
        <p:sp>
          <p:nvSpPr>
            <p:cNvPr id="38" name="文本框 37"/>
            <p:cNvSpPr txBox="1"/>
            <p:nvPr/>
          </p:nvSpPr>
          <p:spPr>
            <a:xfrm>
              <a:off x="6785961" y="3625972"/>
              <a:ext cx="4614352" cy="369332"/>
            </a:xfrm>
            <a:prstGeom prst="rect">
              <a:avLst/>
            </a:prstGeom>
            <a:noFill/>
          </p:spPr>
          <p:txBody>
            <a:bodyPr wrap="square">
              <a:spAutoFit/>
            </a:bodyPr>
            <a:lstStyle/>
            <a:p>
              <a:r>
                <a:rPr lang="zh-CN" altLang="en-US" dirty="0">
                  <a:latin typeface="黑体" panose="02010609060101010101" pitchFamily="49" charset="-122"/>
                  <a:ea typeface="黑体" panose="02010609060101010101" pitchFamily="49" charset="-122"/>
                </a:rPr>
                <a:t>射频指纹是一种</a:t>
              </a:r>
              <a:r>
                <a:rPr lang="zh-CN" altLang="en-US" b="1" u="sng" dirty="0">
                  <a:latin typeface="黑体" panose="02010609060101010101" pitchFamily="49" charset="-122"/>
                  <a:ea typeface="黑体" panose="02010609060101010101" pitchFamily="49" charset="-122"/>
                </a:rPr>
                <a:t>统计特性</a:t>
              </a:r>
              <a:endParaRPr lang="zh-CN" altLang="en-US" b="1" u="sng" dirty="0">
                <a:latin typeface="黑体" panose="02010609060101010101" pitchFamily="49" charset="-122"/>
                <a:ea typeface="黑体" panose="02010609060101010101" pitchFamily="49" charset="-122"/>
              </a:endParaRPr>
            </a:p>
          </p:txBody>
        </p:sp>
        <p:sp>
          <p:nvSpPr>
            <p:cNvPr id="39" name="矩形 38"/>
            <p:cNvSpPr/>
            <p:nvPr/>
          </p:nvSpPr>
          <p:spPr>
            <a:xfrm>
              <a:off x="6702133" y="3574060"/>
              <a:ext cx="4997274" cy="2043620"/>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研究背景</a:t>
            </a:r>
            <a:endParaRPr lang="zh-CN" altLang="en-US" dirty="0"/>
          </a:p>
        </p:txBody>
      </p:sp>
      <p:sp>
        <p:nvSpPr>
          <p:cNvPr id="3" name="灯片编号占位符 2"/>
          <p:cNvSpPr>
            <a:spLocks noGrp="1"/>
          </p:cNvSpPr>
          <p:nvPr>
            <p:ph type="sldNum" sz="quarter" idx="10"/>
          </p:nvPr>
        </p:nvSpPr>
        <p:spPr/>
        <p:txBody>
          <a:bodyPr/>
          <a:lstStyle/>
          <a:p>
            <a:r>
              <a:rPr lang="en-US" altLang="zh-CN" dirty="0"/>
              <a:t>4</a:t>
            </a:r>
            <a:endParaRPr lang="zh-CN" altLang="en-US" dirty="0"/>
          </a:p>
        </p:txBody>
      </p:sp>
      <p:pic>
        <p:nvPicPr>
          <p:cNvPr id="4" name="图片 3"/>
          <p:cNvPicPr>
            <a:picLocks noChangeAspect="1"/>
          </p:cNvPicPr>
          <p:nvPr/>
        </p:nvPicPr>
        <p:blipFill>
          <a:blip r:embed="rId1"/>
          <a:stretch>
            <a:fillRect/>
          </a:stretch>
        </p:blipFill>
        <p:spPr>
          <a:xfrm>
            <a:off x="1396340" y="1728745"/>
            <a:ext cx="9399320" cy="4653005"/>
          </a:xfrm>
          <a:prstGeom prst="rect">
            <a:avLst/>
          </a:prstGeom>
        </p:spPr>
      </p:pic>
      <p:sp>
        <p:nvSpPr>
          <p:cNvPr id="6" name="文本框 5"/>
          <p:cNvSpPr txBox="1"/>
          <p:nvPr/>
        </p:nvSpPr>
        <p:spPr>
          <a:xfrm>
            <a:off x="614680" y="1023263"/>
            <a:ext cx="6097712"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射频指纹的畸变影响因素</a:t>
            </a:r>
            <a:endParaRPr lang="en-US" altLang="zh-CN" sz="2000" b="1" dirty="0">
              <a:latin typeface="黑体" panose="02010609060101010101" pitchFamily="49" charset="-122"/>
              <a:ea typeface="黑体" panose="02010609060101010101" pitchFamily="49" charset="-122"/>
            </a:endParaRPr>
          </a:p>
        </p:txBody>
      </p:sp>
      <p:sp>
        <p:nvSpPr>
          <p:cNvPr id="7" name="矩形 6"/>
          <p:cNvSpPr/>
          <p:nvPr/>
        </p:nvSpPr>
        <p:spPr>
          <a:xfrm>
            <a:off x="4358148" y="2013155"/>
            <a:ext cx="3340510" cy="3989439"/>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446720" y="1448692"/>
            <a:ext cx="3163365" cy="400110"/>
          </a:xfrm>
          <a:prstGeom prst="rect">
            <a:avLst/>
          </a:prstGeom>
          <a:noFill/>
        </p:spPr>
        <p:txBody>
          <a:bodyPr wrap="square">
            <a:spAutoFit/>
          </a:bodyPr>
          <a:lstStyle/>
          <a:p>
            <a:pPr algn="ctr"/>
            <a:r>
              <a:rPr lang="zh-CN" altLang="en-US" sz="2000" b="1" dirty="0">
                <a:solidFill>
                  <a:srgbClr val="FF0000"/>
                </a:solidFill>
                <a:latin typeface="黑体" panose="02010609060101010101" pitchFamily="49" charset="-122"/>
                <a:ea typeface="黑体" panose="02010609060101010101" pitchFamily="49" charset="-122"/>
              </a:rPr>
              <a:t>鲁棒识别需求</a:t>
            </a:r>
            <a:endParaRPr lang="en-US" altLang="zh-CN" sz="2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研究背景</a:t>
            </a:r>
            <a:endParaRPr lang="zh-CN" altLang="en-US" dirty="0"/>
          </a:p>
        </p:txBody>
      </p:sp>
      <p:sp>
        <p:nvSpPr>
          <p:cNvPr id="3" name="灯片编号占位符 2"/>
          <p:cNvSpPr>
            <a:spLocks noGrp="1"/>
          </p:cNvSpPr>
          <p:nvPr>
            <p:ph type="sldNum" sz="quarter" idx="10"/>
          </p:nvPr>
        </p:nvSpPr>
        <p:spPr/>
        <p:txBody>
          <a:bodyPr/>
          <a:lstStyle/>
          <a:p>
            <a:r>
              <a:rPr lang="en-US" altLang="zh-CN" dirty="0"/>
              <a:t>5</a:t>
            </a:r>
            <a:endParaRPr lang="zh-CN" altLang="en-US" dirty="0"/>
          </a:p>
        </p:txBody>
      </p:sp>
      <p:sp>
        <p:nvSpPr>
          <p:cNvPr id="6" name="文本框 5"/>
          <p:cNvSpPr txBox="1"/>
          <p:nvPr/>
        </p:nvSpPr>
        <p:spPr>
          <a:xfrm>
            <a:off x="614680" y="1023263"/>
            <a:ext cx="6097712"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关于射频指纹识别的鲁棒性</a:t>
            </a:r>
            <a:endParaRPr lang="en-US" altLang="zh-CN" sz="2000" b="1" dirty="0">
              <a:latin typeface="黑体" panose="02010609060101010101" pitchFamily="49" charset="-122"/>
              <a:ea typeface="黑体" panose="02010609060101010101" pitchFamily="49" charset="-122"/>
            </a:endParaRPr>
          </a:p>
        </p:txBody>
      </p:sp>
      <p:grpSp>
        <p:nvGrpSpPr>
          <p:cNvPr id="35" name="组合 34"/>
          <p:cNvGrpSpPr/>
          <p:nvPr/>
        </p:nvGrpSpPr>
        <p:grpSpPr>
          <a:xfrm>
            <a:off x="1358224" y="5372327"/>
            <a:ext cx="10349180" cy="849037"/>
            <a:chOff x="1586824" y="5349044"/>
            <a:chExt cx="10349180" cy="849037"/>
          </a:xfrm>
        </p:grpSpPr>
        <p:sp>
          <p:nvSpPr>
            <p:cNvPr id="31" name="文本框 30"/>
            <p:cNvSpPr txBox="1"/>
            <p:nvPr/>
          </p:nvSpPr>
          <p:spPr>
            <a:xfrm>
              <a:off x="1586824" y="5349044"/>
              <a:ext cx="8338841" cy="800219"/>
            </a:xfrm>
            <a:prstGeom prst="rect">
              <a:avLst/>
            </a:prstGeom>
            <a:noFill/>
          </p:spPr>
          <p:txBody>
            <a:bodyPr wrap="square">
              <a:spAutoFit/>
            </a:bodyPr>
            <a:lstStyle/>
            <a:p>
              <a:pPr>
                <a:spcAft>
                  <a:spcPts val="1200"/>
                </a:spcAft>
              </a:pPr>
              <a:r>
                <a:rPr lang="zh-CN" altLang="en-US" b="1" dirty="0">
                  <a:latin typeface="宋体" panose="02010600030101010101" pitchFamily="2" charset="-122"/>
                  <a:ea typeface="宋体" panose="02010600030101010101" pitchFamily="2" charset="-122"/>
                </a:rPr>
                <a:t>信道鲁棒性：</a:t>
              </a:r>
              <a:r>
                <a:rPr lang="zh-CN" altLang="en-US" dirty="0">
                  <a:latin typeface="宋体" panose="02010600030101010101" pitchFamily="2" charset="-122"/>
                  <a:ea typeface="宋体" panose="02010600030101010101" pitchFamily="2" charset="-122"/>
                </a:rPr>
                <a:t>考虑在已经过训练的信噪比环境下的随机性信道噪声</a:t>
              </a:r>
              <a:endParaRPr lang="en-US" altLang="zh-CN" b="1" dirty="0">
                <a:latin typeface="宋体" panose="02010600030101010101" pitchFamily="2" charset="-122"/>
                <a:ea typeface="宋体" panose="02010600030101010101" pitchFamily="2" charset="-122"/>
              </a:endParaRPr>
            </a:p>
            <a:p>
              <a:r>
                <a:rPr lang="zh-CN" altLang="en-US" b="1" dirty="0">
                  <a:latin typeface="宋体" panose="02010600030101010101" pitchFamily="2" charset="-122"/>
                  <a:ea typeface="宋体" panose="02010600030101010101" pitchFamily="2" charset="-122"/>
                </a:rPr>
                <a:t>对抗鲁棒性：</a:t>
              </a:r>
              <a:r>
                <a:rPr lang="zh-CN" altLang="en-US" dirty="0">
                  <a:latin typeface="宋体" panose="02010600030101010101" pitchFamily="2" charset="-122"/>
                  <a:ea typeface="宋体" panose="02010600030101010101" pitchFamily="2" charset="-122"/>
                </a:rPr>
                <a:t>考虑在已经过训练的对抗环境下的加性对抗干扰</a:t>
              </a:r>
              <a:endParaRPr lang="zh-CN" altLang="en-US" dirty="0"/>
            </a:p>
          </p:txBody>
        </p:sp>
        <p:graphicFrame>
          <p:nvGraphicFramePr>
            <p:cNvPr id="32" name="对象 31"/>
            <p:cNvGraphicFramePr>
              <a:graphicFrameLocks noChangeAspect="1"/>
            </p:cNvGraphicFramePr>
            <p:nvPr/>
          </p:nvGraphicFramePr>
          <p:xfrm>
            <a:off x="8553041" y="5407588"/>
            <a:ext cx="1339850" cy="360363"/>
          </p:xfrm>
          <a:graphic>
            <a:graphicData uri="http://schemas.openxmlformats.org/presentationml/2006/ole">
              <mc:AlternateContent xmlns:mc="http://schemas.openxmlformats.org/markup-compatibility/2006">
                <mc:Choice xmlns:v="urn:schemas-microsoft-com:vml" Requires="v">
                  <p:oleObj spid="_x0000_s4" name="AxMath" r:id="rId1" imgW="914400" imgH="914400" progId="Equation.AxMath">
                    <p:embed/>
                  </p:oleObj>
                </mc:Choice>
                <mc:Fallback>
                  <p:oleObj name="AxMath" r:id="rId1" imgW="914400" imgH="914400" progId="Equation.AxMath">
                    <p:embed/>
                    <p:pic>
                      <p:nvPicPr>
                        <p:cNvPr id="0" name="图片 3"/>
                        <p:cNvPicPr/>
                        <p:nvPr/>
                      </p:nvPicPr>
                      <p:blipFill>
                        <a:blip r:embed="rId2"/>
                        <a:stretch>
                          <a:fillRect/>
                        </a:stretch>
                      </p:blipFill>
                      <p:spPr>
                        <a:xfrm>
                          <a:off x="8553041" y="5407588"/>
                          <a:ext cx="1339850" cy="360363"/>
                        </a:xfrm>
                        <a:prstGeom prst="rect">
                          <a:avLst/>
                        </a:prstGeom>
                      </p:spPr>
                    </p:pic>
                  </p:oleObj>
                </mc:Fallback>
              </mc:AlternateContent>
            </a:graphicData>
          </a:graphic>
        </p:graphicFrame>
        <p:graphicFrame>
          <p:nvGraphicFramePr>
            <p:cNvPr id="34" name="对象 33"/>
            <p:cNvGraphicFramePr>
              <a:graphicFrameLocks noChangeAspect="1"/>
            </p:cNvGraphicFramePr>
            <p:nvPr/>
          </p:nvGraphicFramePr>
          <p:xfrm>
            <a:off x="8553041" y="5802794"/>
            <a:ext cx="3382963" cy="395287"/>
          </p:xfrm>
          <a:graphic>
            <a:graphicData uri="http://schemas.openxmlformats.org/presentationml/2006/ole">
              <mc:AlternateContent xmlns:mc="http://schemas.openxmlformats.org/markup-compatibility/2006">
                <mc:Choice xmlns:v="urn:schemas-microsoft-com:vml" Requires="v">
                  <p:oleObj spid="_x0000_s5" name="AxMath" r:id="rId3" imgW="914400" imgH="914400" progId="Equation.AxMath">
                    <p:embed/>
                  </p:oleObj>
                </mc:Choice>
                <mc:Fallback>
                  <p:oleObj name="AxMath" r:id="rId3" imgW="914400" imgH="914400" progId="Equation.AxMath">
                    <p:embed/>
                    <p:pic>
                      <p:nvPicPr>
                        <p:cNvPr id="0" name="图片 4"/>
                        <p:cNvPicPr/>
                        <p:nvPr/>
                      </p:nvPicPr>
                      <p:blipFill>
                        <a:blip r:embed="rId4"/>
                        <a:stretch>
                          <a:fillRect/>
                        </a:stretch>
                      </p:blipFill>
                      <p:spPr>
                        <a:xfrm>
                          <a:off x="8553041" y="5802794"/>
                          <a:ext cx="3382963" cy="395287"/>
                        </a:xfrm>
                        <a:prstGeom prst="rect">
                          <a:avLst/>
                        </a:prstGeom>
                      </p:spPr>
                    </p:pic>
                  </p:oleObj>
                </mc:Fallback>
              </mc:AlternateContent>
            </a:graphicData>
          </a:graphic>
        </p:graphicFrame>
      </p:grpSp>
      <p:grpSp>
        <p:nvGrpSpPr>
          <p:cNvPr id="12" name="组合 11"/>
          <p:cNvGrpSpPr/>
          <p:nvPr/>
        </p:nvGrpSpPr>
        <p:grpSpPr>
          <a:xfrm>
            <a:off x="963265" y="1624371"/>
            <a:ext cx="9980038" cy="3736087"/>
            <a:chOff x="963265" y="1624371"/>
            <a:chExt cx="9980038" cy="3736087"/>
          </a:xfrm>
        </p:grpSpPr>
        <p:sp>
          <p:nvSpPr>
            <p:cNvPr id="7" name="文本框 6"/>
            <p:cNvSpPr txBox="1"/>
            <p:nvPr/>
          </p:nvSpPr>
          <p:spPr>
            <a:xfrm>
              <a:off x="963265" y="1624371"/>
              <a:ext cx="9980038" cy="37360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识别任务的鲁棒性</a:t>
              </a: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寻找对于输入样本的标签识别映射  ，使得对于约束噪声  条件下原始样本对     的识别不受影响，即</a:t>
              </a:r>
              <a:endParaRPr lang="en-US" altLang="zh-CN" dirty="0">
                <a:latin typeface="宋体" panose="02010600030101010101" pitchFamily="2" charset="-122"/>
                <a:ea typeface="宋体" panose="02010600030101010101" pitchFamily="2" charset="-122"/>
              </a:endParaRPr>
            </a:p>
            <a:p>
              <a:pPr marL="285750" indent="-285750">
                <a:lnSpc>
                  <a:spcPct val="150000"/>
                </a:lnSpc>
                <a:spcAft>
                  <a:spcPts val="600"/>
                </a:spcAft>
                <a:buFont typeface="Arial" panose="020B0604020202020204" pitchFamily="34" charset="0"/>
                <a:buChar char="•"/>
              </a:pP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约束噪声  不能不存在任何约束条件，否则鲁棒性定义是无效的</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endParaRPr lang="en-US" altLang="zh-CN" dirty="0">
                <a:latin typeface="宋体" panose="02010600030101010101" pitchFamily="2" charset="-122"/>
                <a:ea typeface="宋体" panose="02010600030101010101" pitchFamily="2" charset="-122"/>
              </a:endParaRPr>
            </a:p>
            <a:p>
              <a:pPr>
                <a:lnSpc>
                  <a:spcPct val="150000"/>
                </a:lnSpc>
                <a:spcAft>
                  <a:spcPts val="1800"/>
                </a:spcAft>
              </a:pP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rPr>
                <a:t>针对不同的鲁棒性噪声场景，均需要识别模型实现稳定识别性能</a:t>
              </a:r>
              <a:endParaRPr lang="zh-CN" altLang="en-US" dirty="0">
                <a:latin typeface="宋体" panose="02010600030101010101" pitchFamily="2" charset="-122"/>
                <a:ea typeface="宋体" panose="02010600030101010101" pitchFamily="2" charset="-122"/>
              </a:endParaRPr>
            </a:p>
          </p:txBody>
        </p:sp>
        <p:graphicFrame>
          <p:nvGraphicFramePr>
            <p:cNvPr id="8" name="对象 7"/>
            <p:cNvGraphicFramePr>
              <a:graphicFrameLocks noChangeAspect="1"/>
            </p:cNvGraphicFramePr>
            <p:nvPr/>
          </p:nvGraphicFramePr>
          <p:xfrm>
            <a:off x="7329486" y="1727592"/>
            <a:ext cx="182562" cy="341313"/>
          </p:xfrm>
          <a:graphic>
            <a:graphicData uri="http://schemas.openxmlformats.org/presentationml/2006/ole">
              <mc:AlternateContent xmlns:mc="http://schemas.openxmlformats.org/markup-compatibility/2006">
                <mc:Choice xmlns:v="urn:schemas-microsoft-com:vml" Requires="v">
                  <p:oleObj spid="_x0000_s9" name="AxMath" r:id="rId5" imgW="914400" imgH="914400" progId="Equation.AxMath">
                    <p:embed/>
                  </p:oleObj>
                </mc:Choice>
                <mc:Fallback>
                  <p:oleObj name="AxMath" r:id="rId5" imgW="914400" imgH="914400" progId="Equation.AxMath">
                    <p:embed/>
                    <p:pic>
                      <p:nvPicPr>
                        <p:cNvPr id="0" name="图片 8"/>
                        <p:cNvPicPr/>
                        <p:nvPr/>
                      </p:nvPicPr>
                      <p:blipFill>
                        <a:blip r:embed="rId6"/>
                        <a:stretch>
                          <a:fillRect/>
                        </a:stretch>
                      </p:blipFill>
                      <p:spPr>
                        <a:xfrm>
                          <a:off x="7329486" y="1727592"/>
                          <a:ext cx="182562" cy="341313"/>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9635251" y="1758336"/>
            <a:ext cx="166688" cy="341313"/>
          </p:xfrm>
          <a:graphic>
            <a:graphicData uri="http://schemas.openxmlformats.org/presentationml/2006/ole">
              <mc:AlternateContent xmlns:mc="http://schemas.openxmlformats.org/markup-compatibility/2006">
                <mc:Choice xmlns:v="urn:schemas-microsoft-com:vml" Requires="v">
                  <p:oleObj spid="_x0000_s11" name="AxMath" r:id="rId7" imgW="914400" imgH="914400" progId="Equation.AxMath">
                    <p:embed/>
                  </p:oleObj>
                </mc:Choice>
                <mc:Fallback>
                  <p:oleObj name="AxMath" r:id="rId7" imgW="914400" imgH="914400" progId="Equation.AxMath">
                    <p:embed/>
                    <p:pic>
                      <p:nvPicPr>
                        <p:cNvPr id="0" name="图片 10"/>
                        <p:cNvPicPr/>
                        <p:nvPr/>
                      </p:nvPicPr>
                      <p:blipFill>
                        <a:blip r:embed="rId8"/>
                        <a:stretch>
                          <a:fillRect/>
                        </a:stretch>
                      </p:blipFill>
                      <p:spPr>
                        <a:xfrm>
                          <a:off x="9635251" y="1758336"/>
                          <a:ext cx="166688" cy="341313"/>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2287895" y="2150192"/>
            <a:ext cx="530225" cy="355600"/>
          </p:xfrm>
          <a:graphic>
            <a:graphicData uri="http://schemas.openxmlformats.org/presentationml/2006/ole">
              <mc:AlternateContent xmlns:mc="http://schemas.openxmlformats.org/markup-compatibility/2006">
                <mc:Choice xmlns:v="urn:schemas-microsoft-com:vml" Requires="v">
                  <p:oleObj spid="_x0000_s14" name="AxMath" r:id="rId9" imgW="914400" imgH="914400" progId="Equation.AxMath">
                    <p:embed/>
                  </p:oleObj>
                </mc:Choice>
                <mc:Fallback>
                  <p:oleObj name="AxMath" r:id="rId9" imgW="914400" imgH="914400" progId="Equation.AxMath">
                    <p:embed/>
                    <p:pic>
                      <p:nvPicPr>
                        <p:cNvPr id="0" name="图片 13"/>
                        <p:cNvPicPr/>
                        <p:nvPr/>
                      </p:nvPicPr>
                      <p:blipFill>
                        <a:blip r:embed="rId10"/>
                        <a:stretch>
                          <a:fillRect/>
                        </a:stretch>
                      </p:blipFill>
                      <p:spPr>
                        <a:xfrm>
                          <a:off x="2287895" y="2150192"/>
                          <a:ext cx="530225" cy="355600"/>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4929547" y="2136178"/>
            <a:ext cx="1281112" cy="355600"/>
          </p:xfrm>
          <a:graphic>
            <a:graphicData uri="http://schemas.openxmlformats.org/presentationml/2006/ole">
              <mc:AlternateContent xmlns:mc="http://schemas.openxmlformats.org/markup-compatibility/2006">
                <mc:Choice xmlns:v="urn:schemas-microsoft-com:vml" Requires="v">
                  <p:oleObj spid="_x0000_s16" name="AxMath" r:id="rId11" imgW="914400" imgH="914400" progId="Equation.AxMath">
                    <p:embed/>
                  </p:oleObj>
                </mc:Choice>
                <mc:Fallback>
                  <p:oleObj name="AxMath" r:id="rId11" imgW="914400" imgH="914400" progId="Equation.AxMath">
                    <p:embed/>
                    <p:pic>
                      <p:nvPicPr>
                        <p:cNvPr id="0" name="图片 15"/>
                        <p:cNvPicPr/>
                        <p:nvPr/>
                      </p:nvPicPr>
                      <p:blipFill>
                        <a:blip r:embed="rId12"/>
                        <a:stretch>
                          <a:fillRect/>
                        </a:stretch>
                      </p:blipFill>
                      <p:spPr>
                        <a:xfrm>
                          <a:off x="4929547" y="2136178"/>
                          <a:ext cx="1281112" cy="355600"/>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2295269" y="3070232"/>
            <a:ext cx="166688" cy="341313"/>
          </p:xfrm>
          <a:graphic>
            <a:graphicData uri="http://schemas.openxmlformats.org/presentationml/2006/ole">
              <mc:AlternateContent xmlns:mc="http://schemas.openxmlformats.org/markup-compatibility/2006">
                <mc:Choice xmlns:v="urn:schemas-microsoft-com:vml" Requires="v">
                  <p:oleObj spid="_x0000_s17" name="AxMath" r:id="rId13" imgW="914400" imgH="914400" progId="Equation.AxMath">
                    <p:embed/>
                  </p:oleObj>
                </mc:Choice>
                <mc:Fallback>
                  <p:oleObj name="AxMath" r:id="rId13" imgW="914400" imgH="914400" progId="Equation.AxMath">
                    <p:embed/>
                    <p:pic>
                      <p:nvPicPr>
                        <p:cNvPr id="0" name="对象 14"/>
                        <p:cNvPicPr/>
                        <p:nvPr/>
                      </p:nvPicPr>
                      <p:blipFill>
                        <a:blip r:embed="rId8"/>
                        <a:stretch>
                          <a:fillRect/>
                        </a:stretch>
                      </p:blipFill>
                      <p:spPr>
                        <a:xfrm>
                          <a:off x="2295269" y="3070232"/>
                          <a:ext cx="166688" cy="341313"/>
                        </a:xfrm>
                        <a:prstGeom prst="rect">
                          <a:avLst/>
                        </a:prstGeom>
                      </p:spPr>
                    </p:pic>
                  </p:oleObj>
                </mc:Fallback>
              </mc:AlternateContent>
            </a:graphicData>
          </a:graphic>
        </p:graphicFrame>
        <p:sp>
          <p:nvSpPr>
            <p:cNvPr id="19" name="文本框 18"/>
            <p:cNvSpPr txBox="1"/>
            <p:nvPr/>
          </p:nvSpPr>
          <p:spPr>
            <a:xfrm>
              <a:off x="1586824" y="3547177"/>
              <a:ext cx="7321201"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反例：</a:t>
              </a:r>
              <a:r>
                <a:rPr lang="zh-CN" altLang="en-US" dirty="0">
                  <a:latin typeface="宋体" panose="02010600030101010101" pitchFamily="2" charset="-122"/>
                  <a:ea typeface="宋体" panose="02010600030101010101" pitchFamily="2" charset="-122"/>
                </a:rPr>
                <a:t>对于多值映射  与原始样本对             ，满足</a:t>
              </a:r>
              <a:endParaRPr lang="zh-CN" altLang="en-US" b="1" dirty="0"/>
            </a:p>
          </p:txBody>
        </p:sp>
        <p:graphicFrame>
          <p:nvGraphicFramePr>
            <p:cNvPr id="20" name="对象 19"/>
            <p:cNvGraphicFramePr>
              <a:graphicFrameLocks noChangeAspect="1"/>
            </p:cNvGraphicFramePr>
            <p:nvPr/>
          </p:nvGraphicFramePr>
          <p:xfrm>
            <a:off x="3760542" y="3580250"/>
            <a:ext cx="182562" cy="341313"/>
          </p:xfrm>
          <a:graphic>
            <a:graphicData uri="http://schemas.openxmlformats.org/presentationml/2006/ole">
              <mc:AlternateContent xmlns:mc="http://schemas.openxmlformats.org/markup-compatibility/2006">
                <mc:Choice xmlns:v="urn:schemas-microsoft-com:vml" Requires="v">
                  <p:oleObj spid="_x0000_s21" name="AxMath" r:id="rId14" imgW="914400" imgH="914400" progId="Equation.AxMath">
                    <p:embed/>
                  </p:oleObj>
                </mc:Choice>
                <mc:Fallback>
                  <p:oleObj name="AxMath" r:id="rId14" imgW="914400" imgH="914400" progId="Equation.AxMath">
                    <p:embed/>
                    <p:pic>
                      <p:nvPicPr>
                        <p:cNvPr id="0" name="对象 6"/>
                        <p:cNvPicPr/>
                        <p:nvPr/>
                      </p:nvPicPr>
                      <p:blipFill>
                        <a:blip r:embed="rId6"/>
                        <a:stretch>
                          <a:fillRect/>
                        </a:stretch>
                      </p:blipFill>
                      <p:spPr>
                        <a:xfrm>
                          <a:off x="3760542" y="3580250"/>
                          <a:ext cx="182562" cy="341313"/>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5384800" y="3580250"/>
            <a:ext cx="1422400" cy="357187"/>
          </p:xfrm>
          <a:graphic>
            <a:graphicData uri="http://schemas.openxmlformats.org/presentationml/2006/ole">
              <mc:AlternateContent xmlns:mc="http://schemas.openxmlformats.org/markup-compatibility/2006">
                <mc:Choice xmlns:v="urn:schemas-microsoft-com:vml" Requires="v">
                  <p:oleObj spid="_x0000_s23" name="AxMath" r:id="rId15" imgW="914400" imgH="914400" progId="Equation.AxMath">
                    <p:embed/>
                  </p:oleObj>
                </mc:Choice>
                <mc:Fallback>
                  <p:oleObj name="AxMath" r:id="rId15" imgW="914400" imgH="914400" progId="Equation.AxMath">
                    <p:embed/>
                    <p:pic>
                      <p:nvPicPr>
                        <p:cNvPr id="0" name="图片 22"/>
                        <p:cNvPicPr/>
                        <p:nvPr/>
                      </p:nvPicPr>
                      <p:blipFill>
                        <a:blip r:embed="rId16"/>
                        <a:stretch>
                          <a:fillRect/>
                        </a:stretch>
                      </p:blipFill>
                      <p:spPr>
                        <a:xfrm>
                          <a:off x="5384800" y="3580250"/>
                          <a:ext cx="1422400" cy="357187"/>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7519422" y="3569222"/>
            <a:ext cx="2954338" cy="357188"/>
          </p:xfrm>
          <a:graphic>
            <a:graphicData uri="http://schemas.openxmlformats.org/presentationml/2006/ole">
              <mc:AlternateContent xmlns:mc="http://schemas.openxmlformats.org/markup-compatibility/2006">
                <mc:Choice xmlns:v="urn:schemas-microsoft-com:vml" Requires="v">
                  <p:oleObj spid="_x0000_s25" name="AxMath" r:id="rId17" imgW="914400" imgH="914400" progId="Equation.AxMath">
                    <p:embed/>
                  </p:oleObj>
                </mc:Choice>
                <mc:Fallback>
                  <p:oleObj name="AxMath" r:id="rId17" imgW="914400" imgH="914400" progId="Equation.AxMath">
                    <p:embed/>
                    <p:pic>
                      <p:nvPicPr>
                        <p:cNvPr id="0" name="图片 24"/>
                        <p:cNvPicPr/>
                        <p:nvPr/>
                      </p:nvPicPr>
                      <p:blipFill>
                        <a:blip r:embed="rId18"/>
                        <a:stretch>
                          <a:fillRect/>
                        </a:stretch>
                      </p:blipFill>
                      <p:spPr>
                        <a:xfrm>
                          <a:off x="7519422" y="3569222"/>
                          <a:ext cx="2954338" cy="357188"/>
                        </a:xfrm>
                        <a:prstGeom prst="rect">
                          <a:avLst/>
                        </a:prstGeom>
                      </p:spPr>
                    </p:pic>
                  </p:oleObj>
                </mc:Fallback>
              </mc:AlternateContent>
            </a:graphicData>
          </a:graphic>
        </p:graphicFrame>
        <p:sp>
          <p:nvSpPr>
            <p:cNvPr id="26" name="文本框 25"/>
            <p:cNvSpPr txBox="1"/>
            <p:nvPr/>
          </p:nvSpPr>
          <p:spPr>
            <a:xfrm>
              <a:off x="2287895" y="3975985"/>
              <a:ext cx="7514044" cy="369332"/>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定义          ，并将其作为“约束噪声”，则</a:t>
              </a:r>
              <a:endParaRPr lang="zh-CN" altLang="en-US" dirty="0"/>
            </a:p>
          </p:txBody>
        </p:sp>
        <p:graphicFrame>
          <p:nvGraphicFramePr>
            <p:cNvPr id="27" name="对象 26"/>
            <p:cNvGraphicFramePr>
              <a:graphicFrameLocks noChangeAspect="1"/>
            </p:cNvGraphicFramePr>
            <p:nvPr/>
          </p:nvGraphicFramePr>
          <p:xfrm>
            <a:off x="2867538" y="4017165"/>
            <a:ext cx="1112838" cy="342900"/>
          </p:xfrm>
          <a:graphic>
            <a:graphicData uri="http://schemas.openxmlformats.org/presentationml/2006/ole">
              <mc:AlternateContent xmlns:mc="http://schemas.openxmlformats.org/markup-compatibility/2006">
                <mc:Choice xmlns:v="urn:schemas-microsoft-com:vml" Requires="v">
                  <p:oleObj spid="_x0000_s28" name="AxMath" r:id="rId19" imgW="914400" imgH="914400" progId="Equation.AxMath">
                    <p:embed/>
                  </p:oleObj>
                </mc:Choice>
                <mc:Fallback>
                  <p:oleObj name="AxMath" r:id="rId19" imgW="914400" imgH="914400" progId="Equation.AxMath">
                    <p:embed/>
                    <p:pic>
                      <p:nvPicPr>
                        <p:cNvPr id="0" name="图片 27"/>
                        <p:cNvPicPr/>
                        <p:nvPr/>
                      </p:nvPicPr>
                      <p:blipFill>
                        <a:blip r:embed="rId20"/>
                        <a:stretch>
                          <a:fillRect/>
                        </a:stretch>
                      </p:blipFill>
                      <p:spPr>
                        <a:xfrm>
                          <a:off x="2867538" y="4017165"/>
                          <a:ext cx="1112838" cy="342900"/>
                        </a:xfrm>
                        <a:prstGeom prst="rect">
                          <a:avLst/>
                        </a:prstGeom>
                      </p:spPr>
                    </p:pic>
                  </p:oleObj>
                </mc:Fallback>
              </mc:AlternateContent>
            </a:graphicData>
          </a:graphic>
        </p:graphicFrame>
        <p:graphicFrame>
          <p:nvGraphicFramePr>
            <p:cNvPr id="29" name="对象 28"/>
            <p:cNvGraphicFramePr>
              <a:graphicFrameLocks noChangeAspect="1"/>
            </p:cNvGraphicFramePr>
            <p:nvPr/>
          </p:nvGraphicFramePr>
          <p:xfrm>
            <a:off x="4322479" y="4434046"/>
            <a:ext cx="3444875" cy="357187"/>
          </p:xfrm>
          <a:graphic>
            <a:graphicData uri="http://schemas.openxmlformats.org/presentationml/2006/ole">
              <mc:AlternateContent xmlns:mc="http://schemas.openxmlformats.org/markup-compatibility/2006">
                <mc:Choice xmlns:v="urn:schemas-microsoft-com:vml" Requires="v">
                  <p:oleObj spid="_x0000_s30" name="AxMath" r:id="rId21" imgW="914400" imgH="914400" progId="Equation.AxMath">
                    <p:embed/>
                  </p:oleObj>
                </mc:Choice>
                <mc:Fallback>
                  <p:oleObj name="AxMath" r:id="rId21" imgW="914400" imgH="914400" progId="Equation.AxMath">
                    <p:embed/>
                    <p:pic>
                      <p:nvPicPr>
                        <p:cNvPr id="0" name="图片 29"/>
                        <p:cNvPicPr/>
                        <p:nvPr/>
                      </p:nvPicPr>
                      <p:blipFill>
                        <a:blip r:embed="rId22"/>
                        <a:stretch>
                          <a:fillRect/>
                        </a:stretch>
                      </p:blipFill>
                      <p:spPr>
                        <a:xfrm>
                          <a:off x="4322479" y="4434046"/>
                          <a:ext cx="3444875" cy="357187"/>
                        </a:xfrm>
                        <a:prstGeom prst="rect">
                          <a:avLst/>
                        </a:prstGeom>
                      </p:spPr>
                    </p:pic>
                  </p:oleObj>
                </mc:Fallback>
              </mc:AlternateContent>
            </a:graphicData>
          </a:graphic>
        </p:graphicFrame>
        <p:sp>
          <p:nvSpPr>
            <p:cNvPr id="33" name="文本框 32"/>
            <p:cNvSpPr txBox="1"/>
            <p:nvPr/>
          </p:nvSpPr>
          <p:spPr>
            <a:xfrm>
              <a:off x="8703427" y="4427974"/>
              <a:ext cx="669173" cy="369332"/>
            </a:xfrm>
            <a:prstGeom prst="rect">
              <a:avLst/>
            </a:prstGeom>
            <a:noFill/>
          </p:spPr>
          <p:txBody>
            <a:bodyPr wrap="square">
              <a:spAutoFit/>
            </a:bodyPr>
            <a:lstStyle/>
            <a:p>
              <a:r>
                <a:rPr lang="zh-CN" altLang="en-US" b="1" dirty="0">
                  <a:latin typeface="宋体" panose="02010600030101010101" pitchFamily="2" charset="-122"/>
                  <a:ea typeface="宋体" panose="02010600030101010101" pitchFamily="2" charset="-122"/>
                </a:rPr>
                <a:t>矛盾</a:t>
              </a:r>
              <a:endParaRPr lang="zh-CN" altLang="en-US" b="1" dirty="0"/>
            </a:p>
          </p:txBody>
        </p:sp>
        <p:grpSp>
          <p:nvGrpSpPr>
            <p:cNvPr id="36" name="组合 35"/>
            <p:cNvGrpSpPr/>
            <p:nvPr/>
          </p:nvGrpSpPr>
          <p:grpSpPr>
            <a:xfrm>
              <a:off x="3079404" y="2566020"/>
              <a:ext cx="5931024" cy="391377"/>
              <a:chOff x="3245147" y="2654832"/>
              <a:chExt cx="5931024" cy="391377"/>
            </a:xfrm>
          </p:grpSpPr>
          <p:sp>
            <p:nvSpPr>
              <p:cNvPr id="37" name="文本框 36"/>
              <p:cNvSpPr txBox="1"/>
              <p:nvPr/>
            </p:nvSpPr>
            <p:spPr>
              <a:xfrm>
                <a:off x="3245147" y="2654832"/>
                <a:ext cx="5931024" cy="369332"/>
              </a:xfrm>
              <a:prstGeom prst="rect">
                <a:avLst/>
              </a:prstGeom>
              <a:noFill/>
            </p:spPr>
            <p:txBody>
              <a:bodyPr wrap="square">
                <a:spAutoFit/>
              </a:bodyPr>
              <a:lstStyle/>
              <a:p>
                <a:pPr algn="ctr"/>
                <a:r>
                  <a:rPr lang="zh-CN" altLang="en-US" b="1" dirty="0">
                    <a:latin typeface="宋体" panose="02010600030101010101" pitchFamily="2" charset="-122"/>
                    <a:ea typeface="宋体" panose="02010600030101010101" pitchFamily="2" charset="-122"/>
                  </a:rPr>
                  <a:t>在该识别任务中， 在  输入条件下对于噪声  是鲁棒的</a:t>
                </a:r>
                <a:endParaRPr lang="zh-CN" altLang="en-US" b="1" dirty="0"/>
              </a:p>
            </p:txBody>
          </p:sp>
          <p:graphicFrame>
            <p:nvGraphicFramePr>
              <p:cNvPr id="38" name="对象 37"/>
              <p:cNvGraphicFramePr>
                <a:graphicFrameLocks noChangeAspect="1"/>
              </p:cNvGraphicFramePr>
              <p:nvPr/>
            </p:nvGraphicFramePr>
            <p:xfrm>
              <a:off x="5172742" y="2677611"/>
              <a:ext cx="182562" cy="341313"/>
            </p:xfrm>
            <a:graphic>
              <a:graphicData uri="http://schemas.openxmlformats.org/presentationml/2006/ole">
                <mc:AlternateContent xmlns:mc="http://schemas.openxmlformats.org/markup-compatibility/2006">
                  <mc:Choice xmlns:v="urn:schemas-microsoft-com:vml" Requires="v">
                    <p:oleObj spid="_x0000_s39" name="AxMath" r:id="rId23" imgW="914400" imgH="914400" progId="Equation.AxMath">
                      <p:embed/>
                    </p:oleObj>
                  </mc:Choice>
                  <mc:Fallback>
                    <p:oleObj name="AxMath" r:id="rId23" imgW="914400" imgH="914400" progId="Equation.AxMath">
                      <p:embed/>
                      <p:pic>
                        <p:nvPicPr>
                          <p:cNvPr id="0" name="对象 6"/>
                          <p:cNvPicPr/>
                          <p:nvPr/>
                        </p:nvPicPr>
                        <p:blipFill>
                          <a:blip r:embed="rId6"/>
                          <a:stretch>
                            <a:fillRect/>
                          </a:stretch>
                        </p:blipFill>
                        <p:spPr>
                          <a:xfrm>
                            <a:off x="5172742" y="2677611"/>
                            <a:ext cx="182562" cy="341313"/>
                          </a:xfrm>
                          <a:prstGeom prst="rect">
                            <a:avLst/>
                          </a:prstGeom>
                        </p:spPr>
                      </p:pic>
                    </p:oleObj>
                  </mc:Fallback>
                </mc:AlternateContent>
              </a:graphicData>
            </a:graphic>
          </p:graphicFrame>
          <p:graphicFrame>
            <p:nvGraphicFramePr>
              <p:cNvPr id="40" name="对象 39"/>
              <p:cNvGraphicFramePr>
                <a:graphicFrameLocks noChangeAspect="1"/>
              </p:cNvGraphicFramePr>
              <p:nvPr/>
            </p:nvGraphicFramePr>
            <p:xfrm>
              <a:off x="7934354" y="2704896"/>
              <a:ext cx="166688" cy="341313"/>
            </p:xfrm>
            <a:graphic>
              <a:graphicData uri="http://schemas.openxmlformats.org/presentationml/2006/ole">
                <mc:AlternateContent xmlns:mc="http://schemas.openxmlformats.org/markup-compatibility/2006">
                  <mc:Choice xmlns:v="urn:schemas-microsoft-com:vml" Requires="v">
                    <p:oleObj spid="_x0000_s41" name="AxMath" r:id="rId24" imgW="914400" imgH="914400" progId="Equation.AxMath">
                      <p:embed/>
                    </p:oleObj>
                  </mc:Choice>
                  <mc:Fallback>
                    <p:oleObj name="AxMath" r:id="rId24" imgW="914400" imgH="914400" progId="Equation.AxMath">
                      <p:embed/>
                      <p:pic>
                        <p:nvPicPr>
                          <p:cNvPr id="0" name="对象 8"/>
                          <p:cNvPicPr/>
                          <p:nvPr/>
                        </p:nvPicPr>
                        <p:blipFill>
                          <a:blip r:embed="rId8"/>
                          <a:stretch>
                            <a:fillRect/>
                          </a:stretch>
                        </p:blipFill>
                        <p:spPr>
                          <a:xfrm>
                            <a:off x="7934354" y="2704896"/>
                            <a:ext cx="166688" cy="341313"/>
                          </a:xfrm>
                          <a:prstGeom prst="rect">
                            <a:avLst/>
                          </a:prstGeom>
                        </p:spPr>
                      </p:pic>
                    </p:oleObj>
                  </mc:Fallback>
                </mc:AlternateContent>
              </a:graphicData>
            </a:graphic>
          </p:graphicFrame>
          <p:graphicFrame>
            <p:nvGraphicFramePr>
              <p:cNvPr id="42" name="对象 41"/>
              <p:cNvGraphicFramePr>
                <a:graphicFrameLocks noChangeAspect="1"/>
              </p:cNvGraphicFramePr>
              <p:nvPr/>
            </p:nvGraphicFramePr>
            <p:xfrm>
              <a:off x="5614347" y="2688660"/>
              <a:ext cx="179388" cy="341313"/>
            </p:xfrm>
            <a:graphic>
              <a:graphicData uri="http://schemas.openxmlformats.org/presentationml/2006/ole">
                <mc:AlternateContent xmlns:mc="http://schemas.openxmlformats.org/markup-compatibility/2006">
                  <mc:Choice xmlns:v="urn:schemas-microsoft-com:vml" Requires="v">
                    <p:oleObj spid="_x0000_s43" name="AxMath" r:id="rId25" imgW="914400" imgH="914400" progId="Equation.AxMath">
                      <p:embed/>
                    </p:oleObj>
                  </mc:Choice>
                  <mc:Fallback>
                    <p:oleObj name="AxMath" r:id="rId25" imgW="914400" imgH="914400" progId="Equation.AxMath">
                      <p:embed/>
                      <p:pic>
                        <p:nvPicPr>
                          <p:cNvPr id="0" name="图片 42"/>
                          <p:cNvPicPr/>
                          <p:nvPr/>
                        </p:nvPicPr>
                        <p:blipFill>
                          <a:blip r:embed="rId26"/>
                          <a:stretch>
                            <a:fillRect/>
                          </a:stretch>
                        </p:blipFill>
                        <p:spPr>
                          <a:xfrm>
                            <a:off x="5614347" y="2688660"/>
                            <a:ext cx="179388" cy="341313"/>
                          </a:xfrm>
                          <a:prstGeom prst="rect">
                            <a:avLst/>
                          </a:prstGeom>
                        </p:spPr>
                      </p:pic>
                    </p:oleObj>
                  </mc:Fallback>
                </mc:AlternateContent>
              </a:graphicData>
            </a:graphic>
          </p:graphicFrame>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研究背景</a:t>
            </a:r>
            <a:endParaRPr lang="zh-CN" altLang="en-US" dirty="0"/>
          </a:p>
        </p:txBody>
      </p:sp>
      <p:sp>
        <p:nvSpPr>
          <p:cNvPr id="3" name="灯片编号占位符 2"/>
          <p:cNvSpPr>
            <a:spLocks noGrp="1"/>
          </p:cNvSpPr>
          <p:nvPr>
            <p:ph type="sldNum" sz="quarter" idx="10"/>
          </p:nvPr>
        </p:nvSpPr>
        <p:spPr/>
        <p:txBody>
          <a:bodyPr/>
          <a:lstStyle/>
          <a:p>
            <a:r>
              <a:rPr lang="en-US" altLang="zh-CN" dirty="0"/>
              <a:t>6</a:t>
            </a:r>
            <a:endParaRPr lang="en-US" altLang="zh-CN" dirty="0"/>
          </a:p>
        </p:txBody>
      </p:sp>
      <p:sp>
        <p:nvSpPr>
          <p:cNvPr id="6" name="文本框 5"/>
          <p:cNvSpPr txBox="1"/>
          <p:nvPr/>
        </p:nvSpPr>
        <p:spPr>
          <a:xfrm>
            <a:off x="614680" y="1023263"/>
            <a:ext cx="6097712"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射频指纹识别对抗攻击</a:t>
            </a:r>
            <a:endParaRPr lang="en-US" altLang="zh-CN" sz="2000" b="1" dirty="0">
              <a:latin typeface="黑体" panose="02010609060101010101" pitchFamily="49" charset="-122"/>
              <a:ea typeface="黑体" panose="02010609060101010101" pitchFamily="49" charset="-122"/>
            </a:endParaRPr>
          </a:p>
        </p:txBody>
      </p:sp>
      <p:sp>
        <p:nvSpPr>
          <p:cNvPr id="16" name="文本框 15"/>
          <p:cNvSpPr txBox="1"/>
          <p:nvPr/>
        </p:nvSpPr>
        <p:spPr>
          <a:xfrm>
            <a:off x="963265" y="1513187"/>
            <a:ext cx="9980038" cy="4428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对抗干扰的构造方式</a:t>
            </a:r>
            <a:endParaRPr lang="zh-CN" altLang="en-US" dirty="0">
              <a:latin typeface="宋体" panose="02010600030101010101" pitchFamily="2" charset="-122"/>
              <a:ea typeface="宋体" panose="02010600030101010101" pitchFamily="2" charset="-122"/>
            </a:endParaRPr>
          </a:p>
        </p:txBody>
      </p:sp>
      <p:sp>
        <p:nvSpPr>
          <p:cNvPr id="17" name="文本框 16"/>
          <p:cNvSpPr txBox="1"/>
          <p:nvPr/>
        </p:nvSpPr>
        <p:spPr>
          <a:xfrm>
            <a:off x="1445638" y="1956065"/>
            <a:ext cx="9409174" cy="455253"/>
          </a:xfrm>
          <a:prstGeom prst="rect">
            <a:avLst/>
          </a:prstGeom>
          <a:noFill/>
        </p:spPr>
        <p:txBody>
          <a:bodyPr wrap="square" rtlCol="0">
            <a:spAutoFit/>
          </a:bodyPr>
          <a:lstStyle/>
          <a:p>
            <a:pPr>
              <a:lnSpc>
                <a:spcPct val="150000"/>
              </a:lnSpc>
              <a:spcAft>
                <a:spcPts val="600"/>
              </a:spcAft>
            </a:pPr>
            <a:r>
              <a:rPr lang="zh-CN" altLang="en-US" dirty="0">
                <a:latin typeface="宋体" panose="02010600030101010101" pitchFamily="2" charset="-122"/>
                <a:ea typeface="宋体" panose="02010600030101010101" pitchFamily="2" charset="-122"/>
              </a:rPr>
              <a:t>① </a:t>
            </a:r>
            <a:r>
              <a:rPr lang="zh-CN" altLang="en-US" u="sng" dirty="0">
                <a:latin typeface="宋体" panose="02010600030101010101" pitchFamily="2" charset="-122"/>
                <a:ea typeface="宋体" panose="02010600030101010101" pitchFamily="2" charset="-122"/>
              </a:rPr>
              <a:t>从约束出发</a:t>
            </a:r>
            <a:r>
              <a:rPr lang="zh-CN" altLang="en-US" dirty="0">
                <a:latin typeface="宋体" panose="02010600030101010101" pitchFamily="2" charset="-122"/>
                <a:ea typeface="宋体" panose="02010600030101010101" pitchFamily="2" charset="-122"/>
              </a:rPr>
              <a:t>，寻找攻击效果最明显的对抗扰动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保证攻击效果</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1" name="对象 20"/>
          <p:cNvGraphicFramePr>
            <a:graphicFrameLocks noChangeAspect="1"/>
          </p:cNvGraphicFramePr>
          <p:nvPr/>
        </p:nvGraphicFramePr>
        <p:xfrm>
          <a:off x="1904642" y="2535803"/>
          <a:ext cx="3641725" cy="477837"/>
        </p:xfrm>
        <a:graphic>
          <a:graphicData uri="http://schemas.openxmlformats.org/presentationml/2006/ole">
            <mc:AlternateContent xmlns:mc="http://schemas.openxmlformats.org/markup-compatibility/2006">
              <mc:Choice xmlns:v="urn:schemas-microsoft-com:vml" Requires="v">
                <p:oleObj spid="_x0000_s4" name="AxMath" r:id="rId1" imgW="914400" imgH="914400" progId="Equation.AxMath">
                  <p:embed/>
                </p:oleObj>
              </mc:Choice>
              <mc:Fallback>
                <p:oleObj name="AxMath" r:id="rId1" imgW="914400" imgH="914400" progId="Equation.AxMath">
                  <p:embed/>
                  <p:pic>
                    <p:nvPicPr>
                      <p:cNvPr id="0" name="图片 3"/>
                      <p:cNvPicPr/>
                      <p:nvPr/>
                    </p:nvPicPr>
                    <p:blipFill>
                      <a:blip r:embed="rId2"/>
                      <a:stretch>
                        <a:fillRect/>
                      </a:stretch>
                    </p:blipFill>
                    <p:spPr>
                      <a:xfrm>
                        <a:off x="1904642" y="2535803"/>
                        <a:ext cx="3641725" cy="477837"/>
                      </a:xfrm>
                      <a:prstGeom prst="rect">
                        <a:avLst/>
                      </a:prstGeom>
                    </p:spPr>
                  </p:pic>
                </p:oleObj>
              </mc:Fallback>
            </mc:AlternateContent>
          </a:graphicData>
        </a:graphic>
      </p:graphicFrame>
      <p:sp>
        <p:nvSpPr>
          <p:cNvPr id="23" name="文本框 22"/>
          <p:cNvSpPr txBox="1"/>
          <p:nvPr/>
        </p:nvSpPr>
        <p:spPr>
          <a:xfrm>
            <a:off x="1445638" y="4673958"/>
            <a:ext cx="9980038" cy="455253"/>
          </a:xfrm>
          <a:prstGeom prst="rect">
            <a:avLst/>
          </a:prstGeom>
          <a:noFill/>
        </p:spPr>
        <p:txBody>
          <a:bodyPr wrap="square" rtlCol="0">
            <a:spAutoFit/>
          </a:bodyPr>
          <a:lstStyle/>
          <a:p>
            <a:pPr>
              <a:lnSpc>
                <a:spcPct val="150000"/>
              </a:lnSpc>
              <a:spcAft>
                <a:spcPts val="600"/>
              </a:spcAft>
            </a:pPr>
            <a:r>
              <a:rPr lang="zh-CN" altLang="en-US" dirty="0">
                <a:latin typeface="宋体" panose="02010600030101010101" pitchFamily="2" charset="-122"/>
                <a:ea typeface="宋体" panose="02010600030101010101" pitchFamily="2" charset="-122"/>
              </a:rPr>
              <a:t>② </a:t>
            </a:r>
            <a:r>
              <a:rPr lang="zh-CN" altLang="en-US" u="sng" dirty="0">
                <a:latin typeface="宋体" panose="02010600030101010101" pitchFamily="2" charset="-122"/>
                <a:ea typeface="宋体" panose="02010600030101010101" pitchFamily="2" charset="-122"/>
              </a:rPr>
              <a:t>从达成攻击目标出发</a:t>
            </a:r>
            <a:r>
              <a:rPr lang="zh-CN" altLang="en-US" dirty="0">
                <a:latin typeface="宋体" panose="02010600030101010101" pitchFamily="2" charset="-122"/>
                <a:ea typeface="宋体" panose="02010600030101010101" pitchFamily="2" charset="-122"/>
              </a:rPr>
              <a:t>，寻找能够完成对抗样本攻击且功率最小的对抗扰动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寻找决策边界</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文本框 24"/>
          <p:cNvSpPr txBox="1"/>
          <p:nvPr/>
        </p:nvSpPr>
        <p:spPr>
          <a:xfrm>
            <a:off x="6100393" y="2433916"/>
            <a:ext cx="4186965" cy="455253"/>
          </a:xfrm>
          <a:prstGeom prst="rect">
            <a:avLst/>
          </a:prstGeom>
          <a:noFill/>
        </p:spPr>
        <p:txBody>
          <a:bodyPr wrap="square" rtlCol="0">
            <a:spAutoFit/>
          </a:bodyPr>
          <a:lstStyle/>
          <a:p>
            <a:pPr>
              <a:lnSpc>
                <a:spcPct val="150000"/>
              </a:lnSpc>
              <a:spcAft>
                <a:spcPts val="600"/>
              </a:spcAft>
            </a:pPr>
            <a:r>
              <a:rPr lang="zh-CN" altLang="en-US" dirty="0">
                <a:latin typeface="宋体" panose="02010600030101010101" pitchFamily="2" charset="-122"/>
                <a:ea typeface="宋体" panose="02010600030101010101" pitchFamily="2" charset="-122"/>
              </a:rPr>
              <a:t>通过梯度上升反向传播，计算对抗扰动</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文本框 29"/>
          <p:cNvSpPr txBox="1"/>
          <p:nvPr/>
        </p:nvSpPr>
        <p:spPr>
          <a:xfrm>
            <a:off x="632790" y="2916261"/>
            <a:ext cx="3877985" cy="1669944"/>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CN" b="1" dirty="0">
                <a:latin typeface="Times New Roman" panose="02020603050405020304" pitchFamily="18" charset="0"/>
                <a:cs typeface="Times New Roman" panose="02020603050405020304" pitchFamily="18" charset="0"/>
              </a:rPr>
              <a:t>FGSM (Fast Gradient Sign Method)  </a:t>
            </a:r>
            <a:endParaRPr lang="en-US" altLang="zh-CN" b="1" dirty="0">
              <a:latin typeface="Times New Roman" panose="02020603050405020304" pitchFamily="18" charset="0"/>
              <a:cs typeface="Times New Roman" panose="02020603050405020304" pitchFamily="18" charset="0"/>
            </a:endParaRPr>
          </a:p>
          <a:p>
            <a:pPr>
              <a:lnSpc>
                <a:spcPct val="200000"/>
              </a:lnSpc>
            </a:pPr>
            <a:r>
              <a:rPr lang="en-US" altLang="zh-CN" b="1" dirty="0">
                <a:latin typeface="Times New Roman" panose="02020603050405020304" pitchFamily="18" charset="0"/>
                <a:cs typeface="Times New Roman" panose="02020603050405020304" pitchFamily="18" charset="0"/>
              </a:rPr>
              <a:t>I-FGSM (Iterative FGSM)  </a:t>
            </a:r>
            <a:endParaRPr lang="en-US" altLang="zh-CN" b="1" dirty="0">
              <a:latin typeface="Times New Roman" panose="02020603050405020304" pitchFamily="18" charset="0"/>
              <a:cs typeface="Times New Roman" panose="02020603050405020304" pitchFamily="18" charset="0"/>
            </a:endParaRPr>
          </a:p>
          <a:p>
            <a:pPr>
              <a:lnSpc>
                <a:spcPct val="200000"/>
              </a:lnSpc>
            </a:pPr>
            <a:r>
              <a:rPr lang="en-US" altLang="zh-CN" b="1" dirty="0">
                <a:latin typeface="Times New Roman" panose="02020603050405020304" pitchFamily="18" charset="0"/>
                <a:cs typeface="Times New Roman" panose="02020603050405020304" pitchFamily="18" charset="0"/>
              </a:rPr>
              <a:t>PGD (Project Gradient Descend)    </a:t>
            </a:r>
            <a:endParaRPr lang="zh-CN" altLang="en-US" b="1" dirty="0">
              <a:latin typeface="Times New Roman" panose="02020603050405020304" pitchFamily="18" charset="0"/>
              <a:cs typeface="Times New Roman" panose="02020603050405020304" pitchFamily="18" charset="0"/>
            </a:endParaRPr>
          </a:p>
        </p:txBody>
      </p:sp>
      <p:graphicFrame>
        <p:nvGraphicFramePr>
          <p:cNvPr id="42" name="对象 41"/>
          <p:cNvGraphicFramePr>
            <a:graphicFrameLocks noChangeAspect="1"/>
          </p:cNvGraphicFramePr>
          <p:nvPr/>
        </p:nvGraphicFramePr>
        <p:xfrm>
          <a:off x="4714438" y="3138125"/>
          <a:ext cx="3186112" cy="382587"/>
        </p:xfrm>
        <a:graphic>
          <a:graphicData uri="http://schemas.openxmlformats.org/presentationml/2006/ole">
            <mc:AlternateContent xmlns:mc="http://schemas.openxmlformats.org/markup-compatibility/2006">
              <mc:Choice xmlns:v="urn:schemas-microsoft-com:vml" Requires="v">
                <p:oleObj spid="_x0000_s5" name="AxMath" r:id="rId3" imgW="914400" imgH="914400" progId="Equation.AxMath">
                  <p:embed/>
                </p:oleObj>
              </mc:Choice>
              <mc:Fallback>
                <p:oleObj name="AxMath" r:id="rId3" imgW="914400" imgH="914400" progId="Equation.AxMath">
                  <p:embed/>
                  <p:pic>
                    <p:nvPicPr>
                      <p:cNvPr id="0" name="图片 4"/>
                      <p:cNvPicPr/>
                      <p:nvPr/>
                    </p:nvPicPr>
                    <p:blipFill>
                      <a:blip r:embed="rId4"/>
                      <a:stretch>
                        <a:fillRect/>
                      </a:stretch>
                    </p:blipFill>
                    <p:spPr>
                      <a:xfrm>
                        <a:off x="4714438" y="3138125"/>
                        <a:ext cx="3186112" cy="382587"/>
                      </a:xfrm>
                      <a:prstGeom prst="rect">
                        <a:avLst/>
                      </a:prstGeom>
                    </p:spPr>
                  </p:pic>
                </p:oleObj>
              </mc:Fallback>
            </mc:AlternateContent>
          </a:graphicData>
        </a:graphic>
      </p:graphicFrame>
      <p:graphicFrame>
        <p:nvGraphicFramePr>
          <p:cNvPr id="44" name="对象 43"/>
          <p:cNvGraphicFramePr>
            <a:graphicFrameLocks noChangeAspect="1"/>
          </p:cNvGraphicFramePr>
          <p:nvPr/>
        </p:nvGraphicFramePr>
        <p:xfrm>
          <a:off x="4714438" y="3548838"/>
          <a:ext cx="4916488" cy="625475"/>
        </p:xfrm>
        <a:graphic>
          <a:graphicData uri="http://schemas.openxmlformats.org/presentationml/2006/ole">
            <mc:AlternateContent xmlns:mc="http://schemas.openxmlformats.org/markup-compatibility/2006">
              <mc:Choice xmlns:v="urn:schemas-microsoft-com:vml" Requires="v">
                <p:oleObj spid="_x0000_s7" name="AxMath" r:id="rId5" imgW="914400" imgH="914400" progId="Equation.AxMath">
                  <p:embed/>
                </p:oleObj>
              </mc:Choice>
              <mc:Fallback>
                <p:oleObj name="AxMath" r:id="rId5" imgW="914400" imgH="914400" progId="Equation.AxMath">
                  <p:embed/>
                  <p:pic>
                    <p:nvPicPr>
                      <p:cNvPr id="0" name="图片 6"/>
                      <p:cNvPicPr/>
                      <p:nvPr/>
                    </p:nvPicPr>
                    <p:blipFill>
                      <a:blip r:embed="rId6"/>
                      <a:stretch>
                        <a:fillRect/>
                      </a:stretch>
                    </p:blipFill>
                    <p:spPr>
                      <a:xfrm>
                        <a:off x="4714438" y="3548838"/>
                        <a:ext cx="4916488" cy="625475"/>
                      </a:xfrm>
                      <a:prstGeom prst="rect">
                        <a:avLst/>
                      </a:prstGeom>
                    </p:spPr>
                  </p:pic>
                </p:oleObj>
              </mc:Fallback>
            </mc:AlternateContent>
          </a:graphicData>
        </a:graphic>
      </p:graphicFrame>
      <p:graphicFrame>
        <p:nvGraphicFramePr>
          <p:cNvPr id="45" name="对象 44"/>
          <p:cNvGraphicFramePr>
            <a:graphicFrameLocks noChangeAspect="1"/>
          </p:cNvGraphicFramePr>
          <p:nvPr/>
        </p:nvGraphicFramePr>
        <p:xfrm>
          <a:off x="4714438" y="4202889"/>
          <a:ext cx="6734175" cy="398462"/>
        </p:xfrm>
        <a:graphic>
          <a:graphicData uri="http://schemas.openxmlformats.org/presentationml/2006/ole">
            <mc:AlternateContent xmlns:mc="http://schemas.openxmlformats.org/markup-compatibility/2006">
              <mc:Choice xmlns:v="urn:schemas-microsoft-com:vml" Requires="v">
                <p:oleObj spid="_x0000_s8" name="AxMath" r:id="rId7" imgW="914400" imgH="914400" progId="Equation.AxMath">
                  <p:embed/>
                </p:oleObj>
              </mc:Choice>
              <mc:Fallback>
                <p:oleObj name="AxMath" r:id="rId7" imgW="914400" imgH="914400" progId="Equation.AxMath">
                  <p:embed/>
                  <p:pic>
                    <p:nvPicPr>
                      <p:cNvPr id="0" name="图片 7"/>
                      <p:cNvPicPr/>
                      <p:nvPr/>
                    </p:nvPicPr>
                    <p:blipFill>
                      <a:blip r:embed="rId8"/>
                      <a:stretch>
                        <a:fillRect/>
                      </a:stretch>
                    </p:blipFill>
                    <p:spPr>
                      <a:xfrm>
                        <a:off x="4714438" y="4202889"/>
                        <a:ext cx="6734175" cy="398462"/>
                      </a:xfrm>
                      <a:prstGeom prst="rect">
                        <a:avLst/>
                      </a:prstGeom>
                    </p:spPr>
                  </p:pic>
                </p:oleObj>
              </mc:Fallback>
            </mc:AlternateContent>
          </a:graphicData>
        </a:graphic>
      </p:graphicFrame>
      <p:sp>
        <p:nvSpPr>
          <p:cNvPr id="46" name="文本框 29"/>
          <p:cNvSpPr txBox="1"/>
          <p:nvPr/>
        </p:nvSpPr>
        <p:spPr>
          <a:xfrm>
            <a:off x="614680" y="5076931"/>
            <a:ext cx="3485057" cy="56194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en-US" altLang="zh-CN" b="1" dirty="0">
                <a:latin typeface="Times New Roman" panose="02020603050405020304" pitchFamily="18" charset="0"/>
                <a:cs typeface="Times New Roman" panose="02020603050405020304" pitchFamily="18" charset="0"/>
              </a:rPr>
              <a:t>C&amp;W (Carlini &amp; Wagner) Attack</a:t>
            </a:r>
            <a:endParaRPr lang="zh-CN" altLang="en-US" b="1" dirty="0">
              <a:latin typeface="Times New Roman" panose="02020603050405020304" pitchFamily="18" charset="0"/>
              <a:cs typeface="Times New Roman" panose="02020603050405020304" pitchFamily="18" charset="0"/>
            </a:endParaRPr>
          </a:p>
        </p:txBody>
      </p:sp>
      <p:graphicFrame>
        <p:nvGraphicFramePr>
          <p:cNvPr id="47" name="对象 46"/>
          <p:cNvGraphicFramePr>
            <a:graphicFrameLocks noChangeAspect="1"/>
          </p:cNvGraphicFramePr>
          <p:nvPr/>
        </p:nvGraphicFramePr>
        <p:xfrm>
          <a:off x="4714438" y="5173137"/>
          <a:ext cx="3195638" cy="625475"/>
        </p:xfrm>
        <a:graphic>
          <a:graphicData uri="http://schemas.openxmlformats.org/presentationml/2006/ole">
            <mc:AlternateContent xmlns:mc="http://schemas.openxmlformats.org/markup-compatibility/2006">
              <mc:Choice xmlns:v="urn:schemas-microsoft-com:vml" Requires="v">
                <p:oleObj spid="_x0000_s9" name="AxMath" r:id="rId9" imgW="914400" imgH="914400" progId="Equation.AxMath">
                  <p:embed/>
                </p:oleObj>
              </mc:Choice>
              <mc:Fallback>
                <p:oleObj name="AxMath" r:id="rId9" imgW="914400" imgH="914400" progId="Equation.AxMath">
                  <p:embed/>
                  <p:pic>
                    <p:nvPicPr>
                      <p:cNvPr id="0" name="图片 8"/>
                      <p:cNvPicPr/>
                      <p:nvPr/>
                    </p:nvPicPr>
                    <p:blipFill>
                      <a:blip r:embed="rId10"/>
                      <a:stretch>
                        <a:fillRect/>
                      </a:stretch>
                    </p:blipFill>
                    <p:spPr>
                      <a:xfrm>
                        <a:off x="4714438" y="5173137"/>
                        <a:ext cx="3195638" cy="625475"/>
                      </a:xfrm>
                      <a:prstGeom prst="rect">
                        <a:avLst/>
                      </a:prstGeom>
                    </p:spPr>
                  </p:pic>
                </p:oleObj>
              </mc:Fallback>
            </mc:AlternateContent>
          </a:graphicData>
        </a:graphic>
      </p:graphicFrame>
      <p:graphicFrame>
        <p:nvGraphicFramePr>
          <p:cNvPr id="48" name="对象 47"/>
          <p:cNvGraphicFramePr>
            <a:graphicFrameLocks noChangeAspect="1"/>
          </p:cNvGraphicFramePr>
          <p:nvPr/>
        </p:nvGraphicFramePr>
        <p:xfrm>
          <a:off x="1759199" y="5834631"/>
          <a:ext cx="8782051" cy="661988"/>
        </p:xfrm>
        <a:graphic>
          <a:graphicData uri="http://schemas.openxmlformats.org/presentationml/2006/ole">
            <mc:AlternateContent xmlns:mc="http://schemas.openxmlformats.org/markup-compatibility/2006">
              <mc:Choice xmlns:v="urn:schemas-microsoft-com:vml" Requires="v">
                <p:oleObj spid="_x0000_s10" name="AxMath" r:id="rId11" imgW="914400" imgH="914400" progId="Equation.AxMath">
                  <p:embed/>
                </p:oleObj>
              </mc:Choice>
              <mc:Fallback>
                <p:oleObj name="AxMath" r:id="rId11" imgW="914400" imgH="914400" progId="Equation.AxMath">
                  <p:embed/>
                  <p:pic>
                    <p:nvPicPr>
                      <p:cNvPr id="0" name="图片 9"/>
                      <p:cNvPicPr/>
                      <p:nvPr/>
                    </p:nvPicPr>
                    <p:blipFill>
                      <a:blip r:embed="rId12"/>
                      <a:stretch>
                        <a:fillRect/>
                      </a:stretch>
                    </p:blipFill>
                    <p:spPr>
                      <a:xfrm>
                        <a:off x="1759199" y="5834631"/>
                        <a:ext cx="8782051" cy="661988"/>
                      </a:xfrm>
                      <a:prstGeom prst="rect">
                        <a:avLst/>
                      </a:prstGeom>
                    </p:spPr>
                  </p:pic>
                </p:oleObj>
              </mc:Fallback>
            </mc:AlternateContent>
          </a:graphicData>
        </a:graphic>
      </p:graphicFrame>
      <p:graphicFrame>
        <p:nvGraphicFramePr>
          <p:cNvPr id="49" name="对象 48"/>
          <p:cNvGraphicFramePr>
            <a:graphicFrameLocks noChangeAspect="1"/>
          </p:cNvGraphicFramePr>
          <p:nvPr/>
        </p:nvGraphicFramePr>
        <p:xfrm>
          <a:off x="8193875" y="5179487"/>
          <a:ext cx="3910012" cy="612775"/>
        </p:xfrm>
        <a:graphic>
          <a:graphicData uri="http://schemas.openxmlformats.org/presentationml/2006/ole">
            <mc:AlternateContent xmlns:mc="http://schemas.openxmlformats.org/markup-compatibility/2006">
              <mc:Choice xmlns:v="urn:schemas-microsoft-com:vml" Requires="v">
                <p:oleObj spid="_x0000_s11" name="AxMath" r:id="rId13" imgW="914400" imgH="914400" progId="Equation.AxMath">
                  <p:embed/>
                </p:oleObj>
              </mc:Choice>
              <mc:Fallback>
                <p:oleObj name="AxMath" r:id="rId13" imgW="914400" imgH="914400" progId="Equation.AxMath">
                  <p:embed/>
                  <p:pic>
                    <p:nvPicPr>
                      <p:cNvPr id="0" name="图片 10"/>
                      <p:cNvPicPr/>
                      <p:nvPr/>
                    </p:nvPicPr>
                    <p:blipFill>
                      <a:blip r:embed="rId14"/>
                      <a:stretch>
                        <a:fillRect/>
                      </a:stretch>
                    </p:blipFill>
                    <p:spPr>
                      <a:xfrm>
                        <a:off x="8193875" y="5179487"/>
                        <a:ext cx="3910012" cy="612775"/>
                      </a:xfrm>
                      <a:prstGeom prst="rect">
                        <a:avLst/>
                      </a:prstGeom>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研究背景</a:t>
            </a:r>
            <a:endParaRPr lang="zh-CN" altLang="en-US" dirty="0"/>
          </a:p>
        </p:txBody>
      </p:sp>
      <p:sp>
        <p:nvSpPr>
          <p:cNvPr id="3" name="灯片编号占位符 2"/>
          <p:cNvSpPr>
            <a:spLocks noGrp="1"/>
          </p:cNvSpPr>
          <p:nvPr>
            <p:ph type="sldNum" sz="quarter" idx="10"/>
          </p:nvPr>
        </p:nvSpPr>
        <p:spPr/>
        <p:txBody>
          <a:bodyPr/>
          <a:lstStyle/>
          <a:p>
            <a:r>
              <a:rPr lang="en-US" altLang="zh-CN" dirty="0"/>
              <a:t>7</a:t>
            </a:r>
            <a:endParaRPr lang="en-US" altLang="zh-CN" dirty="0"/>
          </a:p>
        </p:txBody>
      </p:sp>
      <p:sp>
        <p:nvSpPr>
          <p:cNvPr id="6" name="文本框 5"/>
          <p:cNvSpPr txBox="1"/>
          <p:nvPr/>
        </p:nvSpPr>
        <p:spPr>
          <a:xfrm>
            <a:off x="614680" y="1023263"/>
            <a:ext cx="6097712"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提升射频指纹识别鲁棒性需要考虑的问题</a:t>
            </a:r>
            <a:endParaRPr lang="en-US" altLang="zh-CN" sz="2000" b="1" dirty="0">
              <a:latin typeface="黑体" panose="02010609060101010101" pitchFamily="49" charset="-122"/>
              <a:ea typeface="黑体" panose="02010609060101010101" pitchFamily="49" charset="-122"/>
            </a:endParaRPr>
          </a:p>
        </p:txBody>
      </p:sp>
      <p:sp>
        <p:nvSpPr>
          <p:cNvPr id="13" name="文本框 12"/>
          <p:cNvSpPr txBox="1"/>
          <p:nvPr/>
        </p:nvSpPr>
        <p:spPr>
          <a:xfrm>
            <a:off x="963265" y="1618653"/>
            <a:ext cx="9980038" cy="21048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噪声采样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传统神经网络训练过程中无法遍历噪声空间，只能进行噪声采样</a:t>
            </a: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endParaRPr lang="en-US" altLang="zh-CN"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endParaRPr lang="en-US" altLang="zh-CN" b="1"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训练干扰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不同输入噪声在高维特征空间中可能被编码为不具有连续性的特征向量度量</a:t>
            </a:r>
            <a:endParaRPr lang="zh-CN" altLang="en-US" dirty="0">
              <a:latin typeface="宋体" panose="02010600030101010101" pitchFamily="2" charset="-122"/>
              <a:ea typeface="宋体" panose="02010600030101010101" pitchFamily="2" charset="-122"/>
            </a:endParaRPr>
          </a:p>
        </p:txBody>
      </p:sp>
      <p:sp>
        <p:nvSpPr>
          <p:cNvPr id="21" name="文本框 20"/>
          <p:cNvSpPr txBox="1"/>
          <p:nvPr/>
        </p:nvSpPr>
        <p:spPr>
          <a:xfrm>
            <a:off x="1534129" y="2167570"/>
            <a:ext cx="9409174" cy="858377"/>
          </a:xfrm>
          <a:prstGeom prst="rect">
            <a:avLst/>
          </a:prstGeom>
          <a:noFill/>
        </p:spPr>
        <p:txBody>
          <a:bodyPr wrap="square" rtlCol="0">
            <a:spAutoFit/>
          </a:bodyPr>
          <a:lstStyle/>
          <a:p>
            <a:pPr>
              <a:lnSpc>
                <a:spcPct val="150000"/>
              </a:lnSpc>
            </a:pPr>
            <a:r>
              <a:rPr lang="zh-CN" altLang="en-US" dirty="0">
                <a:latin typeface="宋体" panose="02010600030101010101" pitchFamily="2" charset="-122"/>
                <a:ea typeface="宋体" panose="02010600030101010101" pitchFamily="2" charset="-122"/>
              </a:rPr>
              <a:t>对于单个训练样本而言，能够在训练过程中混合的噪声样本数量有限，可能学习到随机生成的数据分布特征（统计分布稳定，但是样本分布不均匀）</a:t>
            </a:r>
            <a:endParaRPr lang="zh-CN" altLang="en-US" dirty="0">
              <a:latin typeface="宋体" panose="02010600030101010101" pitchFamily="2" charset="-122"/>
              <a:ea typeface="宋体" panose="02010600030101010101" pitchFamily="2" charset="-122"/>
            </a:endParaRPr>
          </a:p>
        </p:txBody>
      </p:sp>
      <p:sp>
        <p:nvSpPr>
          <p:cNvPr id="22" name="文本框 21"/>
          <p:cNvSpPr txBox="1"/>
          <p:nvPr/>
        </p:nvSpPr>
        <p:spPr>
          <a:xfrm>
            <a:off x="1534129" y="3844687"/>
            <a:ext cx="9409174" cy="1778692"/>
          </a:xfrm>
          <a:prstGeom prst="rect">
            <a:avLst/>
          </a:prstGeom>
          <a:noFill/>
        </p:spPr>
        <p:txBody>
          <a:bodyPr wrap="square" rtlCol="0">
            <a:spAutoFit/>
          </a:bodyPr>
          <a:lstStyle/>
          <a:p>
            <a:pPr>
              <a:lnSpc>
                <a:spcPct val="150000"/>
              </a:lnSpc>
              <a:spcAft>
                <a:spcPts val="600"/>
              </a:spcAft>
            </a:pPr>
            <a:r>
              <a:rPr lang="zh-CN" altLang="en-US" dirty="0">
                <a:latin typeface="宋体" panose="02010600030101010101" pitchFamily="2" charset="-122"/>
                <a:ea typeface="宋体" panose="02010600030101010101" pitchFamily="2" charset="-122"/>
              </a:rPr>
              <a:t>① 使用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ReLU</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宋体" panose="02010600030101010101" pitchFamily="2" charset="-122"/>
                <a:ea typeface="宋体" panose="02010600030101010101" pitchFamily="2" charset="-122"/>
              </a:rPr>
              <a:t>等带有一阶间断点的激活函数后，隐藏层的特征图可能在噪声的作用下形成不同的样本截断情况，从而影响整体分类效果</a:t>
            </a:r>
            <a:endParaRPr lang="en-US" altLang="zh-CN" dirty="0">
              <a:latin typeface="宋体" panose="02010600030101010101" pitchFamily="2" charset="-122"/>
              <a:ea typeface="宋体" panose="02010600030101010101" pitchFamily="2" charset="-122"/>
            </a:endParaRPr>
          </a:p>
          <a:p>
            <a:pPr>
              <a:lnSpc>
                <a:spcPct val="150000"/>
              </a:lnSpc>
            </a:pPr>
            <a:r>
              <a:rPr lang="zh-CN" altLang="en-US" dirty="0">
                <a:latin typeface="宋体" panose="02010600030101010101" pitchFamily="2" charset="-122"/>
                <a:ea typeface="宋体" panose="02010600030101010101" pitchFamily="2" charset="-122"/>
                <a:cs typeface="Times New Roman" panose="02020603050405020304" pitchFamily="18" charset="0"/>
              </a:rPr>
              <a:t>② 如果噪声经过人为设计，使得噪声在神经网络前向传播的过程中不断放大，最终都会因为语义空间中的类别边界模糊导致整体分类错误</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研究背景</a:t>
            </a:r>
            <a:endParaRPr lang="zh-CN" altLang="en-US" dirty="0"/>
          </a:p>
        </p:txBody>
      </p:sp>
      <p:sp>
        <p:nvSpPr>
          <p:cNvPr id="3" name="灯片编号占位符 2"/>
          <p:cNvSpPr>
            <a:spLocks noGrp="1"/>
          </p:cNvSpPr>
          <p:nvPr>
            <p:ph type="sldNum" sz="quarter" idx="10"/>
          </p:nvPr>
        </p:nvSpPr>
        <p:spPr/>
        <p:txBody>
          <a:bodyPr/>
          <a:lstStyle/>
          <a:p>
            <a:r>
              <a:rPr lang="en-US" altLang="zh-CN" dirty="0"/>
              <a:t>8</a:t>
            </a:r>
            <a:endParaRPr lang="en-US" altLang="zh-CN" dirty="0"/>
          </a:p>
        </p:txBody>
      </p:sp>
      <p:sp>
        <p:nvSpPr>
          <p:cNvPr id="6" name="文本框 5"/>
          <p:cNvSpPr txBox="1"/>
          <p:nvPr/>
        </p:nvSpPr>
        <p:spPr>
          <a:xfrm>
            <a:off x="614680" y="1023263"/>
            <a:ext cx="6097712"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提升射频指纹识别鲁棒性需要考虑的问题</a:t>
            </a:r>
            <a:endParaRPr lang="en-US" altLang="zh-CN" sz="2000" b="1" dirty="0">
              <a:latin typeface="黑体" panose="02010609060101010101" pitchFamily="49" charset="-122"/>
              <a:ea typeface="黑体" panose="02010609060101010101" pitchFamily="49" charset="-122"/>
            </a:endParaRPr>
          </a:p>
        </p:txBody>
      </p:sp>
      <p:sp>
        <p:nvSpPr>
          <p:cNvPr id="5" name="文本框 4"/>
          <p:cNvSpPr txBox="1"/>
          <p:nvPr/>
        </p:nvSpPr>
        <p:spPr>
          <a:xfrm>
            <a:off x="894428" y="1592449"/>
            <a:ext cx="4864817" cy="1273875"/>
          </a:xfrm>
          <a:prstGeom prst="rect">
            <a:avLst/>
          </a:prstGeom>
          <a:noFill/>
        </p:spPr>
        <p:txBody>
          <a:bodyPr wrap="square">
            <a:spAutoFit/>
          </a:bodyPr>
          <a:lstStyle/>
          <a:p>
            <a:pPr>
              <a:lnSpc>
                <a:spcPct val="150000"/>
              </a:lnSpc>
              <a:spcAft>
                <a:spcPts val="600"/>
              </a:spcAft>
            </a:pPr>
            <a:r>
              <a:rPr lang="zh-CN" altLang="en-US" dirty="0">
                <a:latin typeface="宋体" panose="02010600030101010101" pitchFamily="2" charset="-122"/>
                <a:ea typeface="宋体" panose="02010600030101010101" pitchFamily="2" charset="-122"/>
              </a:rPr>
              <a:t>① 使用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ReLU</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宋体" panose="02010600030101010101" pitchFamily="2" charset="-122"/>
                <a:ea typeface="宋体" panose="02010600030101010101" pitchFamily="2" charset="-122"/>
              </a:rPr>
              <a:t>等带有一阶间断点的激活函数后，隐藏层的特征图可能在噪声的作用下形成不同的样本截断情况，从而影响整体分类效果</a:t>
            </a:r>
            <a:endParaRPr lang="en-US" altLang="zh-CN" dirty="0">
              <a:latin typeface="宋体" panose="02010600030101010101" pitchFamily="2" charset="-122"/>
              <a:ea typeface="宋体" panose="02010600030101010101" pitchFamily="2" charset="-122"/>
            </a:endParaRPr>
          </a:p>
        </p:txBody>
      </p:sp>
      <p:sp>
        <p:nvSpPr>
          <p:cNvPr id="7" name="文本框 6"/>
          <p:cNvSpPr txBox="1"/>
          <p:nvPr/>
        </p:nvSpPr>
        <p:spPr>
          <a:xfrm>
            <a:off x="894428" y="2956138"/>
            <a:ext cx="4791075" cy="442878"/>
          </a:xfrm>
          <a:prstGeom prst="rect">
            <a:avLst/>
          </a:prstGeom>
          <a:noFill/>
        </p:spPr>
        <p:txBody>
          <a:bodyPr wrap="square">
            <a:spAutoFit/>
          </a:bodyPr>
          <a:lstStyle/>
          <a:p>
            <a:pPr>
              <a:lnSpc>
                <a:spcPct val="150000"/>
              </a:lnSpc>
              <a:spcAft>
                <a:spcPts val="600"/>
              </a:spcAft>
            </a:pPr>
            <a:r>
              <a:rPr lang="zh-CN" altLang="en-US" b="1" dirty="0">
                <a:latin typeface="宋体" panose="02010600030101010101" pitchFamily="2" charset="-122"/>
                <a:ea typeface="宋体" panose="02010600030101010101" pitchFamily="2" charset="-122"/>
              </a:rPr>
              <a:t>例：</a:t>
            </a:r>
            <a:endParaRPr lang="en-US" altLang="zh-CN" b="1" dirty="0">
              <a:latin typeface="宋体" panose="02010600030101010101" pitchFamily="2" charset="-122"/>
              <a:ea typeface="宋体" panose="02010600030101010101" pitchFamily="2" charset="-122"/>
            </a:endParaRPr>
          </a:p>
        </p:txBody>
      </p:sp>
      <p:graphicFrame>
        <p:nvGraphicFramePr>
          <p:cNvPr id="8" name="对象 7"/>
          <p:cNvGraphicFramePr>
            <a:graphicFrameLocks noChangeAspect="1"/>
          </p:cNvGraphicFramePr>
          <p:nvPr/>
        </p:nvGraphicFramePr>
        <p:xfrm>
          <a:off x="1458862" y="3060700"/>
          <a:ext cx="2724150" cy="368300"/>
        </p:xfrm>
        <a:graphic>
          <a:graphicData uri="http://schemas.openxmlformats.org/presentationml/2006/ole">
            <mc:AlternateContent xmlns:mc="http://schemas.openxmlformats.org/markup-compatibility/2006">
              <mc:Choice xmlns:v="urn:schemas-microsoft-com:vml" Requires="v">
                <p:oleObj spid="_x0000_s4" name="AxMath" r:id="rId1" imgW="914400" imgH="914400" progId="Equation.AxMath">
                  <p:embed/>
                </p:oleObj>
              </mc:Choice>
              <mc:Fallback>
                <p:oleObj name="AxMath" r:id="rId1" imgW="914400" imgH="914400" progId="Equation.AxMath">
                  <p:embed/>
                  <p:pic>
                    <p:nvPicPr>
                      <p:cNvPr id="0" name="图片 3"/>
                      <p:cNvPicPr/>
                      <p:nvPr/>
                    </p:nvPicPr>
                    <p:blipFill>
                      <a:blip r:embed="rId2"/>
                      <a:stretch>
                        <a:fillRect/>
                      </a:stretch>
                    </p:blipFill>
                    <p:spPr>
                      <a:xfrm>
                        <a:off x="1458862" y="3060700"/>
                        <a:ext cx="2724150" cy="368300"/>
                      </a:xfrm>
                      <a:prstGeom prst="rect">
                        <a:avLst/>
                      </a:prstGeom>
                    </p:spPr>
                  </p:pic>
                </p:oleObj>
              </mc:Fallback>
            </mc:AlternateContent>
          </a:graphicData>
        </a:graphic>
      </p:graphicFrame>
      <p:grpSp>
        <p:nvGrpSpPr>
          <p:cNvPr id="43" name="组合 42"/>
          <p:cNvGrpSpPr/>
          <p:nvPr/>
        </p:nvGrpSpPr>
        <p:grpSpPr>
          <a:xfrm>
            <a:off x="988142" y="3539613"/>
            <a:ext cx="4498258" cy="1738748"/>
            <a:chOff x="988142" y="3539613"/>
            <a:chExt cx="4498258" cy="1738748"/>
          </a:xfrm>
        </p:grpSpPr>
        <p:cxnSp>
          <p:nvCxnSpPr>
            <p:cNvPr id="10" name="直接连接符 9"/>
            <p:cNvCxnSpPr/>
            <p:nvPr/>
          </p:nvCxnSpPr>
          <p:spPr>
            <a:xfrm>
              <a:off x="988142" y="4970206"/>
              <a:ext cx="4498258"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flipV="1">
              <a:off x="3168446" y="3539613"/>
              <a:ext cx="0" cy="16002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1106129" y="4139381"/>
              <a:ext cx="166656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578943" y="4970206"/>
              <a:ext cx="166656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772697" y="4139381"/>
              <a:ext cx="806246" cy="8308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772697" y="4139381"/>
              <a:ext cx="0" cy="83082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2772697" y="4139381"/>
              <a:ext cx="395748"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3154010" y="3985491"/>
              <a:ext cx="283289" cy="307777"/>
            </a:xfrm>
            <a:prstGeom prst="rect">
              <a:avLst/>
            </a:prstGeom>
            <a:noFill/>
          </p:spPr>
          <p:txBody>
            <a:bodyPr wrap="square">
              <a:spAutoFit/>
            </a:bodyPr>
            <a:lstStyle/>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p:cNvSpPr txBox="1"/>
            <p:nvPr/>
          </p:nvSpPr>
          <p:spPr>
            <a:xfrm>
              <a:off x="2533340" y="4970207"/>
              <a:ext cx="537704" cy="307777"/>
            </a:xfrm>
            <a:prstGeom prst="rect">
              <a:avLst/>
            </a:prstGeom>
            <a:noFill/>
          </p:spPr>
          <p:txBody>
            <a:bodyPr wrap="square">
              <a:spAutoFit/>
            </a:bodyPr>
            <a:lstStyle/>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-0.5</a:t>
              </a:r>
              <a:endParaRPr lang="zh-CN" altLang="en-US" sz="1400" dirty="0">
                <a:latin typeface="Times New Roman" panose="02020603050405020304" pitchFamily="18" charset="0"/>
                <a:cs typeface="Times New Roman" panose="02020603050405020304" pitchFamily="18" charset="0"/>
              </a:endParaRPr>
            </a:p>
          </p:txBody>
        </p:sp>
        <p:sp>
          <p:nvSpPr>
            <p:cNvPr id="37" name="文本框 36"/>
            <p:cNvSpPr txBox="1"/>
            <p:nvPr/>
          </p:nvSpPr>
          <p:spPr>
            <a:xfrm>
              <a:off x="3386594" y="4970584"/>
              <a:ext cx="537704" cy="307777"/>
            </a:xfrm>
            <a:prstGeom prst="rect">
              <a:avLst/>
            </a:prstGeom>
            <a:noFill/>
          </p:spPr>
          <p:txBody>
            <a:bodyPr wrap="square">
              <a:spAutoFit/>
            </a:bodyPr>
            <a:lstStyle/>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0.5</a:t>
              </a:r>
              <a:endParaRPr lang="zh-CN" altLang="en-US" sz="1400" dirty="0">
                <a:latin typeface="Times New Roman" panose="02020603050405020304" pitchFamily="18" charset="0"/>
                <a:cs typeface="Times New Roman" panose="02020603050405020304" pitchFamily="18" charset="0"/>
              </a:endParaRPr>
            </a:p>
          </p:txBody>
        </p:sp>
      </p:grpSp>
      <p:sp>
        <p:nvSpPr>
          <p:cNvPr id="39" name="文本框 38"/>
          <p:cNvSpPr txBox="1"/>
          <p:nvPr/>
        </p:nvSpPr>
        <p:spPr>
          <a:xfrm>
            <a:off x="1130713" y="5510846"/>
            <a:ext cx="4075464" cy="369332"/>
          </a:xfrm>
          <a:prstGeom prst="rect">
            <a:avLst/>
          </a:prstGeom>
          <a:noFill/>
        </p:spPr>
        <p:txBody>
          <a:bodyPr wrap="square">
            <a:spAutoFit/>
          </a:bodyPr>
          <a:lstStyle/>
          <a:p>
            <a:pPr algn="ctr"/>
            <a:r>
              <a:rPr lang="zh-CN" altLang="en-US" b="1" u="sng" dirty="0">
                <a:latin typeface="宋体" panose="02010600030101010101" pitchFamily="2" charset="-122"/>
                <a:ea typeface="宋体" panose="02010600030101010101" pitchFamily="2" charset="-122"/>
              </a:rPr>
              <a:t>在神经网络内部学习到了硬编码方式</a:t>
            </a:r>
            <a:endParaRPr lang="zh-CN" altLang="en-US" b="1" u="sng" dirty="0"/>
          </a:p>
        </p:txBody>
      </p:sp>
      <p:sp>
        <p:nvSpPr>
          <p:cNvPr id="41" name="文本框 40"/>
          <p:cNvSpPr txBox="1"/>
          <p:nvPr/>
        </p:nvSpPr>
        <p:spPr>
          <a:xfrm>
            <a:off x="6550128" y="1592449"/>
            <a:ext cx="4961604" cy="1286250"/>
          </a:xfrm>
          <a:prstGeom prst="rect">
            <a:avLst/>
          </a:prstGeom>
          <a:noFill/>
        </p:spPr>
        <p:txBody>
          <a:bodyPr wrap="square">
            <a:spAutoFit/>
          </a:bodyPr>
          <a:lstStyle/>
          <a:p>
            <a:pPr>
              <a:lnSpc>
                <a:spcPct val="150000"/>
              </a:lnSpc>
            </a:pPr>
            <a:r>
              <a:rPr lang="zh-CN" altLang="en-US" dirty="0">
                <a:latin typeface="宋体" panose="02010600030101010101" pitchFamily="2" charset="-122"/>
                <a:ea typeface="宋体" panose="02010600030101010101" pitchFamily="2" charset="-122"/>
                <a:cs typeface="Times New Roman" panose="02020603050405020304" pitchFamily="18" charset="0"/>
              </a:rPr>
              <a:t>② 如果噪声经过人为设计，使得噪声在神经网络前向传播的过程中不断放大，最终都会因为语义空间中的类别边界模糊导致整体分类错误</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文本框 41"/>
          <p:cNvSpPr txBox="1"/>
          <p:nvPr/>
        </p:nvSpPr>
        <p:spPr>
          <a:xfrm>
            <a:off x="6550128" y="3074158"/>
            <a:ext cx="4791075" cy="455253"/>
          </a:xfrm>
          <a:prstGeom prst="rect">
            <a:avLst/>
          </a:prstGeom>
          <a:noFill/>
        </p:spPr>
        <p:txBody>
          <a:bodyPr wrap="square">
            <a:spAutoFit/>
          </a:bodyPr>
          <a:lstStyle/>
          <a:p>
            <a:pPr>
              <a:lnSpc>
                <a:spcPct val="150000"/>
              </a:lnSpc>
              <a:spcAft>
                <a:spcPts val="600"/>
              </a:spcAft>
            </a:pPr>
            <a:r>
              <a:rPr lang="zh-CN" altLang="en-US" b="1" dirty="0">
                <a:latin typeface="宋体" panose="02010600030101010101" pitchFamily="2" charset="-122"/>
                <a:ea typeface="宋体" panose="02010600030101010101" pitchFamily="2" charset="-122"/>
              </a:rPr>
              <a:t>例：</a:t>
            </a:r>
            <a:r>
              <a:rPr lang="en-US" altLang="zh-CN" dirty="0">
                <a:latin typeface="Times New Roman" panose="02020603050405020304" pitchFamily="18" charset="0"/>
                <a:ea typeface="宋体" panose="02010600030101010101" pitchFamily="2" charset="-122"/>
                <a:cs typeface="Times New Roman" panose="02020603050405020304" pitchFamily="18" charset="0"/>
              </a:rPr>
              <a:t>PGD </a:t>
            </a:r>
            <a:r>
              <a:rPr lang="zh-CN" altLang="en-US" dirty="0">
                <a:latin typeface="宋体" panose="02010600030101010101" pitchFamily="2" charset="-122"/>
                <a:ea typeface="宋体" panose="02010600030101010101" pitchFamily="2" charset="-122"/>
              </a:rPr>
              <a:t>攻击中假设对抗干扰起点随机选取</a:t>
            </a:r>
            <a:endParaRPr lang="en-US" altLang="zh-CN" dirty="0">
              <a:latin typeface="宋体" panose="02010600030101010101" pitchFamily="2" charset="-122"/>
              <a:ea typeface="宋体" panose="02010600030101010101" pitchFamily="2" charset="-122"/>
            </a:endParaRPr>
          </a:p>
        </p:txBody>
      </p:sp>
      <p:graphicFrame>
        <p:nvGraphicFramePr>
          <p:cNvPr id="44" name="对象 43"/>
          <p:cNvGraphicFramePr>
            <a:graphicFrameLocks noChangeAspect="1"/>
          </p:cNvGraphicFramePr>
          <p:nvPr/>
        </p:nvGraphicFramePr>
        <p:xfrm>
          <a:off x="7259637" y="3604952"/>
          <a:ext cx="3382963" cy="395287"/>
        </p:xfrm>
        <a:graphic>
          <a:graphicData uri="http://schemas.openxmlformats.org/presentationml/2006/ole">
            <mc:AlternateContent xmlns:mc="http://schemas.openxmlformats.org/markup-compatibility/2006">
              <mc:Choice xmlns:v="urn:schemas-microsoft-com:vml" Requires="v">
                <p:oleObj spid="_x0000_s9" name="AxMath" r:id="rId3" imgW="914400" imgH="914400" progId="Equation.AxMath">
                  <p:embed/>
                </p:oleObj>
              </mc:Choice>
              <mc:Fallback>
                <p:oleObj name="AxMath" r:id="rId3" imgW="914400" imgH="914400" progId="Equation.AxMath">
                  <p:embed/>
                  <p:pic>
                    <p:nvPicPr>
                      <p:cNvPr id="0" name="对象 33"/>
                      <p:cNvPicPr/>
                      <p:nvPr/>
                    </p:nvPicPr>
                    <p:blipFill>
                      <a:blip r:embed="rId4"/>
                      <a:stretch>
                        <a:fillRect/>
                      </a:stretch>
                    </p:blipFill>
                    <p:spPr>
                      <a:xfrm>
                        <a:off x="7259637" y="3604952"/>
                        <a:ext cx="3382963" cy="395287"/>
                      </a:xfrm>
                      <a:prstGeom prst="rect">
                        <a:avLst/>
                      </a:prstGeom>
                    </p:spPr>
                  </p:pic>
                </p:oleObj>
              </mc:Fallback>
            </mc:AlternateContent>
          </a:graphicData>
        </a:graphic>
      </p:graphicFrame>
      <p:sp>
        <p:nvSpPr>
          <p:cNvPr id="45" name="椭圆 44"/>
          <p:cNvSpPr/>
          <p:nvPr/>
        </p:nvSpPr>
        <p:spPr>
          <a:xfrm>
            <a:off x="7001874" y="4603972"/>
            <a:ext cx="434820" cy="434820"/>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7029204" y="4730107"/>
            <a:ext cx="65697" cy="65697"/>
          </a:xfrm>
          <a:prstGeom prst="ellipse">
            <a:avLst/>
          </a:prstGeom>
          <a:solidFill>
            <a:schemeClr val="accent1">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 name="椭圆 46"/>
          <p:cNvSpPr/>
          <p:nvPr/>
        </p:nvSpPr>
        <p:spPr>
          <a:xfrm>
            <a:off x="7109442" y="4664410"/>
            <a:ext cx="65697" cy="65697"/>
          </a:xfrm>
          <a:prstGeom prst="ellipse">
            <a:avLst/>
          </a:prstGeom>
          <a:solidFill>
            <a:schemeClr val="accent1">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 name="椭圆 47"/>
          <p:cNvSpPr/>
          <p:nvPr/>
        </p:nvSpPr>
        <p:spPr>
          <a:xfrm>
            <a:off x="7230332" y="4687318"/>
            <a:ext cx="65697" cy="65697"/>
          </a:xfrm>
          <a:prstGeom prst="ellipse">
            <a:avLst/>
          </a:prstGeom>
          <a:solidFill>
            <a:schemeClr val="accent1">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椭圆 48"/>
          <p:cNvSpPr/>
          <p:nvPr/>
        </p:nvSpPr>
        <p:spPr>
          <a:xfrm>
            <a:off x="7256780" y="4836361"/>
            <a:ext cx="65697" cy="65697"/>
          </a:xfrm>
          <a:prstGeom prst="ellipse">
            <a:avLst/>
          </a:prstGeom>
          <a:solidFill>
            <a:schemeClr val="accent1">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0" name="椭圆 49"/>
          <p:cNvSpPr/>
          <p:nvPr/>
        </p:nvSpPr>
        <p:spPr>
          <a:xfrm>
            <a:off x="7149562" y="4780604"/>
            <a:ext cx="65697" cy="65697"/>
          </a:xfrm>
          <a:prstGeom prst="ellipse">
            <a:avLst/>
          </a:prstGeom>
          <a:solidFill>
            <a:schemeClr val="accent1">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1" name="椭圆 50"/>
          <p:cNvSpPr/>
          <p:nvPr/>
        </p:nvSpPr>
        <p:spPr>
          <a:xfrm>
            <a:off x="7191083" y="4929647"/>
            <a:ext cx="65697" cy="65697"/>
          </a:xfrm>
          <a:prstGeom prst="ellipse">
            <a:avLst/>
          </a:prstGeom>
          <a:solidFill>
            <a:schemeClr val="accent1">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2" name="椭圆 51"/>
          <p:cNvSpPr/>
          <p:nvPr/>
        </p:nvSpPr>
        <p:spPr>
          <a:xfrm>
            <a:off x="7075192" y="4851600"/>
            <a:ext cx="65697" cy="65697"/>
          </a:xfrm>
          <a:prstGeom prst="ellipse">
            <a:avLst/>
          </a:prstGeom>
          <a:solidFill>
            <a:schemeClr val="accent1">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53" name="椭圆 52"/>
          <p:cNvSpPr/>
          <p:nvPr/>
        </p:nvSpPr>
        <p:spPr>
          <a:xfrm>
            <a:off x="7330098" y="4755685"/>
            <a:ext cx="65697" cy="65697"/>
          </a:xfrm>
          <a:prstGeom prst="ellipse">
            <a:avLst/>
          </a:prstGeom>
          <a:solidFill>
            <a:schemeClr val="accent1">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cxnSp>
        <p:nvCxnSpPr>
          <p:cNvPr id="55" name="直接箭头连接符 54"/>
          <p:cNvCxnSpPr>
            <a:endCxn id="45" idx="0"/>
          </p:cNvCxnSpPr>
          <p:nvPr/>
        </p:nvCxnSpPr>
        <p:spPr>
          <a:xfrm flipH="1" flipV="1">
            <a:off x="7219284" y="4603972"/>
            <a:ext cx="10516" cy="2174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58" name="对象 57"/>
          <p:cNvGraphicFramePr>
            <a:graphicFrameLocks noChangeAspect="1"/>
          </p:cNvGraphicFramePr>
          <p:nvPr/>
        </p:nvGraphicFramePr>
        <p:xfrm>
          <a:off x="7256780" y="4344418"/>
          <a:ext cx="244475" cy="342900"/>
        </p:xfrm>
        <a:graphic>
          <a:graphicData uri="http://schemas.openxmlformats.org/presentationml/2006/ole">
            <mc:AlternateContent xmlns:mc="http://schemas.openxmlformats.org/markup-compatibility/2006">
              <mc:Choice xmlns:v="urn:schemas-microsoft-com:vml" Requires="v">
                <p:oleObj spid="_x0000_s12" name="AxMath" r:id="rId5" imgW="914400" imgH="914400" progId="Equation.AxMath">
                  <p:embed/>
                </p:oleObj>
              </mc:Choice>
              <mc:Fallback>
                <p:oleObj name="AxMath" r:id="rId5" imgW="914400" imgH="914400" progId="Equation.AxMath">
                  <p:embed/>
                  <p:pic>
                    <p:nvPicPr>
                      <p:cNvPr id="0" name="图片 11"/>
                      <p:cNvPicPr/>
                      <p:nvPr/>
                    </p:nvPicPr>
                    <p:blipFill>
                      <a:blip r:embed="rId6"/>
                      <a:stretch>
                        <a:fillRect/>
                      </a:stretch>
                    </p:blipFill>
                    <p:spPr>
                      <a:xfrm>
                        <a:off x="7256780" y="4344418"/>
                        <a:ext cx="244475" cy="342900"/>
                      </a:xfrm>
                      <a:prstGeom prst="rect">
                        <a:avLst/>
                      </a:prstGeom>
                    </p:spPr>
                  </p:pic>
                </p:oleObj>
              </mc:Fallback>
            </mc:AlternateContent>
          </a:graphicData>
        </a:graphic>
      </p:graphicFrame>
      <p:sp>
        <p:nvSpPr>
          <p:cNvPr id="60" name="文本框 59"/>
          <p:cNvSpPr txBox="1"/>
          <p:nvPr/>
        </p:nvSpPr>
        <p:spPr>
          <a:xfrm>
            <a:off x="6563672" y="5121479"/>
            <a:ext cx="1409700" cy="261610"/>
          </a:xfrm>
          <a:prstGeom prst="rect">
            <a:avLst/>
          </a:prstGeom>
          <a:noFill/>
        </p:spPr>
        <p:txBody>
          <a:bodyPr wrap="square">
            <a:spAutoFit/>
          </a:bodyPr>
          <a:lstStyle/>
          <a:p>
            <a:pPr algn="ctr"/>
            <a:r>
              <a:rPr lang="zh-CN" altLang="en-US" sz="1100" dirty="0">
                <a:latin typeface="宋体" panose="02010600030101010101" pitchFamily="2" charset="-122"/>
                <a:ea typeface="宋体" panose="02010600030101010101" pitchFamily="2" charset="-122"/>
              </a:rPr>
              <a:t>高维低功率噪声</a:t>
            </a:r>
            <a:endParaRPr lang="zh-CN" altLang="en-US" sz="1100" dirty="0"/>
          </a:p>
        </p:txBody>
      </p:sp>
      <p:sp>
        <p:nvSpPr>
          <p:cNvPr id="61" name="椭圆 60"/>
          <p:cNvSpPr/>
          <p:nvPr/>
        </p:nvSpPr>
        <p:spPr>
          <a:xfrm rot="19203517">
            <a:off x="9047139" y="4426712"/>
            <a:ext cx="1762634" cy="795824"/>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10095230" y="4277660"/>
            <a:ext cx="65697" cy="65697"/>
          </a:xfrm>
          <a:prstGeom prst="ellipse">
            <a:avLst/>
          </a:prstGeom>
          <a:solidFill>
            <a:schemeClr val="accent2">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3" name="椭圆 62"/>
          <p:cNvSpPr/>
          <p:nvPr/>
        </p:nvSpPr>
        <p:spPr>
          <a:xfrm>
            <a:off x="10095230" y="4625666"/>
            <a:ext cx="65697" cy="65697"/>
          </a:xfrm>
          <a:prstGeom prst="ellipse">
            <a:avLst/>
          </a:prstGeom>
          <a:solidFill>
            <a:schemeClr val="accent2">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4" name="椭圆 63"/>
          <p:cNvSpPr/>
          <p:nvPr/>
        </p:nvSpPr>
        <p:spPr>
          <a:xfrm>
            <a:off x="9928456" y="4498825"/>
            <a:ext cx="65697" cy="65697"/>
          </a:xfrm>
          <a:prstGeom prst="ellipse">
            <a:avLst/>
          </a:prstGeom>
          <a:solidFill>
            <a:schemeClr val="accent2">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5" name="椭圆 64"/>
          <p:cNvSpPr/>
          <p:nvPr/>
        </p:nvSpPr>
        <p:spPr>
          <a:xfrm>
            <a:off x="9477606" y="4854403"/>
            <a:ext cx="65697" cy="65697"/>
          </a:xfrm>
          <a:prstGeom prst="ellipse">
            <a:avLst/>
          </a:prstGeom>
          <a:solidFill>
            <a:schemeClr val="accent2">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6" name="椭圆 65"/>
          <p:cNvSpPr/>
          <p:nvPr/>
        </p:nvSpPr>
        <p:spPr>
          <a:xfrm>
            <a:off x="9342642" y="5295323"/>
            <a:ext cx="65697" cy="65697"/>
          </a:xfrm>
          <a:prstGeom prst="ellipse">
            <a:avLst/>
          </a:prstGeom>
          <a:solidFill>
            <a:schemeClr val="accent2">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7" name="椭圆 66"/>
          <p:cNvSpPr/>
          <p:nvPr/>
        </p:nvSpPr>
        <p:spPr>
          <a:xfrm>
            <a:off x="9678173" y="5074116"/>
            <a:ext cx="65697" cy="65697"/>
          </a:xfrm>
          <a:prstGeom prst="ellipse">
            <a:avLst/>
          </a:prstGeom>
          <a:solidFill>
            <a:schemeClr val="accent2">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8" name="椭圆 67"/>
          <p:cNvSpPr/>
          <p:nvPr/>
        </p:nvSpPr>
        <p:spPr>
          <a:xfrm>
            <a:off x="10095230" y="4962495"/>
            <a:ext cx="65697" cy="65697"/>
          </a:xfrm>
          <a:prstGeom prst="ellipse">
            <a:avLst/>
          </a:prstGeom>
          <a:solidFill>
            <a:schemeClr val="accent2">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9" name="椭圆 68"/>
          <p:cNvSpPr/>
          <p:nvPr/>
        </p:nvSpPr>
        <p:spPr>
          <a:xfrm>
            <a:off x="10476230" y="4415669"/>
            <a:ext cx="65697" cy="65697"/>
          </a:xfrm>
          <a:prstGeom prst="ellipse">
            <a:avLst/>
          </a:prstGeom>
          <a:solidFill>
            <a:schemeClr val="accent2">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0" name="椭圆 69"/>
          <p:cNvSpPr/>
          <p:nvPr/>
        </p:nvSpPr>
        <p:spPr>
          <a:xfrm>
            <a:off x="9862759" y="4788706"/>
            <a:ext cx="65697" cy="65697"/>
          </a:xfrm>
          <a:prstGeom prst="ellipse">
            <a:avLst/>
          </a:prstGeom>
          <a:solidFill>
            <a:schemeClr val="accent2">
              <a:lumMod val="40000"/>
              <a:lumOff val="6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71" name="直接箭头连接符 70"/>
          <p:cNvCxnSpPr>
            <a:endCxn id="61" idx="2"/>
          </p:cNvCxnSpPr>
          <p:nvPr/>
        </p:nvCxnSpPr>
        <p:spPr>
          <a:xfrm flipH="1">
            <a:off x="9252749" y="4813452"/>
            <a:ext cx="708555" cy="5769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74" name="对象 73"/>
          <p:cNvGraphicFramePr>
            <a:graphicFrameLocks noChangeAspect="1"/>
          </p:cNvGraphicFramePr>
          <p:nvPr/>
        </p:nvGraphicFramePr>
        <p:xfrm>
          <a:off x="8946995" y="5085528"/>
          <a:ext cx="246062" cy="342900"/>
        </p:xfrm>
        <a:graphic>
          <a:graphicData uri="http://schemas.openxmlformats.org/presentationml/2006/ole">
            <mc:AlternateContent xmlns:mc="http://schemas.openxmlformats.org/markup-compatibility/2006">
              <mc:Choice xmlns:v="urn:schemas-microsoft-com:vml" Requires="v">
                <p:oleObj spid="_x0000_s13" name="AxMath" r:id="rId7" imgW="914400" imgH="914400" progId="Equation.AxMath">
                  <p:embed/>
                </p:oleObj>
              </mc:Choice>
              <mc:Fallback>
                <p:oleObj name="AxMath" r:id="rId7" imgW="914400" imgH="914400" progId="Equation.AxMath">
                  <p:embed/>
                  <p:pic>
                    <p:nvPicPr>
                      <p:cNvPr id="0" name="图片 12"/>
                      <p:cNvPicPr/>
                      <p:nvPr/>
                    </p:nvPicPr>
                    <p:blipFill>
                      <a:blip r:embed="rId8"/>
                      <a:stretch>
                        <a:fillRect/>
                      </a:stretch>
                    </p:blipFill>
                    <p:spPr>
                      <a:xfrm>
                        <a:off x="8946995" y="5085528"/>
                        <a:ext cx="246062" cy="342900"/>
                      </a:xfrm>
                      <a:prstGeom prst="rect">
                        <a:avLst/>
                      </a:prstGeom>
                    </p:spPr>
                  </p:pic>
                </p:oleObj>
              </mc:Fallback>
            </mc:AlternateContent>
          </a:graphicData>
        </a:graphic>
      </p:graphicFrame>
      <p:sp>
        <p:nvSpPr>
          <p:cNvPr id="75" name="文本框 74"/>
          <p:cNvSpPr txBox="1"/>
          <p:nvPr/>
        </p:nvSpPr>
        <p:spPr>
          <a:xfrm>
            <a:off x="9289303" y="5479830"/>
            <a:ext cx="1409700" cy="261610"/>
          </a:xfrm>
          <a:prstGeom prst="rect">
            <a:avLst/>
          </a:prstGeom>
          <a:noFill/>
        </p:spPr>
        <p:txBody>
          <a:bodyPr wrap="square">
            <a:spAutoFit/>
          </a:bodyPr>
          <a:lstStyle/>
          <a:p>
            <a:pPr algn="ctr"/>
            <a:r>
              <a:rPr lang="zh-CN" altLang="en-US" sz="1100" dirty="0">
                <a:latin typeface="宋体" panose="02010600030101010101" pitchFamily="2" charset="-122"/>
                <a:ea typeface="宋体" panose="02010600030101010101" pitchFamily="2" charset="-122"/>
              </a:rPr>
              <a:t>低维高功率噪声</a:t>
            </a:r>
            <a:endParaRPr lang="zh-CN" altLang="en-US" sz="1100" dirty="0"/>
          </a:p>
        </p:txBody>
      </p:sp>
      <p:sp>
        <p:nvSpPr>
          <p:cNvPr id="76" name="箭头: 左右 75"/>
          <p:cNvSpPr/>
          <p:nvPr/>
        </p:nvSpPr>
        <p:spPr>
          <a:xfrm>
            <a:off x="8122419" y="4712677"/>
            <a:ext cx="514502" cy="14172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p:cNvSpPr txBox="1"/>
          <p:nvPr/>
        </p:nvSpPr>
        <p:spPr>
          <a:xfrm>
            <a:off x="6954609" y="5890258"/>
            <a:ext cx="4152642" cy="646331"/>
          </a:xfrm>
          <a:prstGeom prst="rect">
            <a:avLst/>
          </a:prstGeom>
          <a:noFill/>
        </p:spPr>
        <p:txBody>
          <a:bodyPr wrap="square">
            <a:spAutoFit/>
          </a:bodyPr>
          <a:lstStyle/>
          <a:p>
            <a:pPr algn="ctr"/>
            <a:r>
              <a:rPr lang="zh-CN" altLang="en-US" b="1" u="sng" dirty="0">
                <a:latin typeface="宋体" panose="02010600030101010101" pitchFamily="2" charset="-122"/>
                <a:ea typeface="宋体" panose="02010600030101010101" pitchFamily="2" charset="-122"/>
              </a:rPr>
              <a:t>射频指纹识别任务依赖局部噪声特性</a:t>
            </a:r>
            <a:endParaRPr lang="en-US" altLang="zh-CN" b="1" u="sng" dirty="0">
              <a:latin typeface="宋体" panose="02010600030101010101" pitchFamily="2" charset="-122"/>
              <a:ea typeface="宋体" panose="02010600030101010101" pitchFamily="2" charset="-122"/>
            </a:endParaRPr>
          </a:p>
          <a:p>
            <a:pPr algn="ctr"/>
            <a:r>
              <a:rPr lang="zh-CN" altLang="en-US" b="1" u="sng" dirty="0">
                <a:latin typeface="宋体" panose="02010600030101010101" pitchFamily="2" charset="-122"/>
                <a:ea typeface="宋体" panose="02010600030101010101" pitchFamily="2" charset="-122"/>
              </a:rPr>
              <a:t>更容易产生分类错误</a:t>
            </a:r>
            <a:endParaRPr lang="zh-CN" altLang="en-US" b="1" u="sng"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研究背景</a:t>
            </a:r>
            <a:endParaRPr lang="zh-CN" altLang="en-US" dirty="0"/>
          </a:p>
        </p:txBody>
      </p:sp>
      <p:sp>
        <p:nvSpPr>
          <p:cNvPr id="3" name="灯片编号占位符 2"/>
          <p:cNvSpPr>
            <a:spLocks noGrp="1"/>
          </p:cNvSpPr>
          <p:nvPr>
            <p:ph type="sldNum" sz="quarter" idx="10"/>
          </p:nvPr>
        </p:nvSpPr>
        <p:spPr/>
        <p:txBody>
          <a:bodyPr/>
          <a:lstStyle/>
          <a:p>
            <a:r>
              <a:rPr lang="en-US" altLang="zh-CN" dirty="0"/>
              <a:t>9</a:t>
            </a:r>
            <a:endParaRPr lang="en-US" altLang="zh-CN" dirty="0"/>
          </a:p>
        </p:txBody>
      </p:sp>
      <p:sp>
        <p:nvSpPr>
          <p:cNvPr id="6" name="文本框 5"/>
          <p:cNvSpPr txBox="1"/>
          <p:nvPr/>
        </p:nvSpPr>
        <p:spPr>
          <a:xfrm>
            <a:off x="614680" y="1023263"/>
            <a:ext cx="6097712" cy="400110"/>
          </a:xfrm>
          <a:prstGeom prst="rect">
            <a:avLst/>
          </a:prstGeom>
          <a:noFill/>
        </p:spPr>
        <p:txBody>
          <a:bodyPr wrap="square">
            <a:spAutoFit/>
          </a:bodyPr>
          <a:lstStyle/>
          <a:p>
            <a:r>
              <a:rPr lang="zh-CN" altLang="en-US" sz="2000" b="1" dirty="0">
                <a:latin typeface="黑体" panose="02010609060101010101" pitchFamily="49" charset="-122"/>
                <a:ea typeface="黑体" panose="02010609060101010101" pitchFamily="49" charset="-122"/>
              </a:rPr>
              <a:t>如何解决数据噪声带来的鲁棒性问题</a:t>
            </a:r>
            <a:endParaRPr lang="en-US" altLang="zh-CN" sz="2000" b="1" dirty="0">
              <a:latin typeface="黑体" panose="02010609060101010101" pitchFamily="49" charset="-122"/>
              <a:ea typeface="黑体" panose="02010609060101010101" pitchFamily="49" charset="-122"/>
            </a:endParaRPr>
          </a:p>
        </p:txBody>
      </p:sp>
      <p:sp>
        <p:nvSpPr>
          <p:cNvPr id="4" name="文本框 3"/>
          <p:cNvSpPr txBox="1"/>
          <p:nvPr/>
        </p:nvSpPr>
        <p:spPr>
          <a:xfrm>
            <a:off x="963265" y="1618653"/>
            <a:ext cx="9980038" cy="25203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解决训练干扰问题 </a:t>
            </a:r>
            <a:r>
              <a:rPr lang="en-US" altLang="zh-CN" b="1"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模型改进</a:t>
            </a:r>
            <a:endParaRPr lang="en-US" altLang="zh-CN" b="1"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endParaRPr lang="en-US" altLang="zh-CN" b="1"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endParaRPr lang="en-US" altLang="zh-CN" b="1"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endParaRPr lang="en-US" altLang="zh-CN" b="1"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endParaRPr lang="en-US" altLang="zh-CN" b="1" dirty="0">
              <a:latin typeface="宋体" panose="02010600030101010101" pitchFamily="2" charset="-122"/>
              <a:ea typeface="宋体" panose="02010600030101010101" pitchFamily="2" charset="-122"/>
            </a:endParaRPr>
          </a:p>
          <a:p>
            <a:pPr marL="285750" indent="-285750">
              <a:lnSpc>
                <a:spcPct val="150000"/>
              </a:lnSpc>
              <a:buFont typeface="Arial" panose="020B0604020202020204" pitchFamily="34" charset="0"/>
              <a:buChar char="•"/>
            </a:pPr>
            <a:r>
              <a:rPr lang="zh-CN" altLang="en-US" b="1" dirty="0">
                <a:latin typeface="宋体" panose="02010600030101010101" pitchFamily="2" charset="-122"/>
                <a:ea typeface="宋体" panose="02010600030101010101" pitchFamily="2" charset="-122"/>
              </a:rPr>
              <a:t>解决噪声采样问题 </a:t>
            </a:r>
            <a:r>
              <a:rPr lang="en-US" altLang="zh-CN" b="1"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训练方法改进</a:t>
            </a:r>
            <a:endParaRPr lang="zh-CN" altLang="en-US" dirty="0">
              <a:latin typeface="宋体" panose="02010600030101010101" pitchFamily="2" charset="-122"/>
              <a:ea typeface="宋体" panose="02010600030101010101" pitchFamily="2" charset="-122"/>
            </a:endParaRPr>
          </a:p>
        </p:txBody>
      </p:sp>
      <p:sp>
        <p:nvSpPr>
          <p:cNvPr id="9" name="文本框 8"/>
          <p:cNvSpPr txBox="1"/>
          <p:nvPr/>
        </p:nvSpPr>
        <p:spPr>
          <a:xfrm>
            <a:off x="1534129" y="2170746"/>
            <a:ext cx="9409174" cy="1442959"/>
          </a:xfrm>
          <a:prstGeom prst="rect">
            <a:avLst/>
          </a:prstGeom>
          <a:noFill/>
        </p:spPr>
        <p:txBody>
          <a:bodyPr wrap="square" rtlCol="0">
            <a:spAutoFit/>
          </a:bodyPr>
          <a:lstStyle/>
          <a:p>
            <a:pPr>
              <a:lnSpc>
                <a:spcPct val="150000"/>
              </a:lnSpc>
              <a:spcAft>
                <a:spcPts val="600"/>
              </a:spcAft>
            </a:pPr>
            <a:r>
              <a:rPr lang="zh-CN" altLang="en-US" dirty="0">
                <a:latin typeface="宋体" panose="02010600030101010101" pitchFamily="2" charset="-122"/>
                <a:ea typeface="宋体" panose="02010600030101010101" pitchFamily="2" charset="-122"/>
              </a:rPr>
              <a:t>① 设计更合理的网络架构与激活函数</a:t>
            </a:r>
            <a:endParaRPr lang="en-US" altLang="zh-CN" dirty="0">
              <a:latin typeface="宋体" panose="02010600030101010101" pitchFamily="2" charset="-122"/>
              <a:ea typeface="宋体" panose="02010600030101010101" pitchFamily="2" charset="-122"/>
            </a:endParaRPr>
          </a:p>
          <a:p>
            <a:pPr>
              <a:lnSpc>
                <a:spcPct val="150000"/>
              </a:lnSpc>
              <a:spcAft>
                <a:spcPts val="600"/>
              </a:spcAft>
            </a:pPr>
            <a:r>
              <a:rPr lang="zh-CN" altLang="en-US" dirty="0">
                <a:latin typeface="宋体" panose="02010600030101010101" pitchFamily="2" charset="-122"/>
                <a:ea typeface="宋体" panose="02010600030101010101" pitchFamily="2" charset="-122"/>
                <a:cs typeface="Times New Roman" panose="02020603050405020304" pitchFamily="18" charset="0"/>
              </a:rPr>
              <a:t>② 考虑检测性防御，拒绝识别可能存在对抗干扰的样本</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pPr>
              <a:lnSpc>
                <a:spcPct val="150000"/>
              </a:lnSpc>
              <a:spcAft>
                <a:spcPts val="600"/>
              </a:spcAft>
            </a:pPr>
            <a:r>
              <a:rPr lang="zh-CN" altLang="en-US" dirty="0">
                <a:latin typeface="宋体" panose="02010600030101010101" pitchFamily="2" charset="-122"/>
                <a:ea typeface="宋体" panose="02010600030101010101" pitchFamily="2" charset="-122"/>
                <a:cs typeface="Times New Roman" panose="02020603050405020304" pitchFamily="18" charset="0"/>
              </a:rPr>
              <a:t>③ 提前识别对抗干扰并滤除，尽可能保证后续网络只需要考虑信道鲁棒性问题</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p:cNvSpPr txBox="1"/>
          <p:nvPr/>
        </p:nvSpPr>
        <p:spPr>
          <a:xfrm>
            <a:off x="1534129" y="4198792"/>
            <a:ext cx="9409174" cy="950517"/>
          </a:xfrm>
          <a:prstGeom prst="rect">
            <a:avLst/>
          </a:prstGeom>
          <a:noFill/>
        </p:spPr>
        <p:txBody>
          <a:bodyPr wrap="square" rtlCol="0">
            <a:spAutoFit/>
          </a:bodyPr>
          <a:lstStyle/>
          <a:p>
            <a:pPr>
              <a:lnSpc>
                <a:spcPct val="150000"/>
              </a:lnSpc>
              <a:spcAft>
                <a:spcPts val="600"/>
              </a:spcAft>
            </a:pPr>
            <a:r>
              <a:rPr lang="zh-CN" altLang="en-US" dirty="0">
                <a:latin typeface="宋体" panose="02010600030101010101" pitchFamily="2" charset="-122"/>
                <a:ea typeface="宋体" panose="02010600030101010101" pitchFamily="2" charset="-122"/>
              </a:rPr>
              <a:t>① 保证测试集进行前向推理的过程中也能够进行噪声遍历</a:t>
            </a:r>
            <a:endParaRPr lang="en-US" altLang="zh-CN" dirty="0">
              <a:latin typeface="宋体" panose="02010600030101010101" pitchFamily="2" charset="-122"/>
              <a:ea typeface="宋体" panose="02010600030101010101" pitchFamily="2" charset="-122"/>
            </a:endParaRPr>
          </a:p>
          <a:p>
            <a:pPr>
              <a:lnSpc>
                <a:spcPct val="150000"/>
              </a:lnSpc>
              <a:spcAft>
                <a:spcPts val="600"/>
              </a:spcAft>
            </a:pPr>
            <a:r>
              <a:rPr lang="zh-CN" altLang="en-US" dirty="0">
                <a:latin typeface="宋体" panose="02010600030101010101" pitchFamily="2" charset="-122"/>
                <a:ea typeface="宋体" panose="02010600030101010101" pitchFamily="2" charset="-122"/>
                <a:cs typeface="Times New Roman" panose="02020603050405020304" pitchFamily="18" charset="0"/>
              </a:rPr>
              <a:t>② 通过数学证明的方式，保证在某个可采样的噪声取值范围内实现鲁棒性识别</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PP_MARK_KEY" val="b15e7671-6fab-4e62-a4d8-3c256f7420fc"/>
  <p:tag name="COMMONDATA" val="eyJoZGlkIjoiYTU3ZmMyMjMwYWNlMjNmYzFlZDg2NDdiMzZlOTI3YTA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7120</Words>
  <Application>WPS 演示</Application>
  <PresentationFormat>宽屏</PresentationFormat>
  <Paragraphs>1100</Paragraphs>
  <Slides>26</Slides>
  <Notes>26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96</vt:i4>
      </vt:variant>
      <vt:variant>
        <vt:lpstr>幻灯片标题</vt:lpstr>
      </vt:variant>
      <vt:variant>
        <vt:i4>26</vt:i4>
      </vt:variant>
    </vt:vector>
  </HeadingPairs>
  <TitlesOfParts>
    <vt:vector size="131" baseType="lpstr">
      <vt:lpstr>Arial</vt:lpstr>
      <vt:lpstr>宋体</vt:lpstr>
      <vt:lpstr>Wingdings</vt:lpstr>
      <vt:lpstr>Times New Roman</vt:lpstr>
      <vt:lpstr>微软雅黑</vt:lpstr>
      <vt:lpstr>黑体</vt:lpstr>
      <vt:lpstr>等线</vt:lpstr>
      <vt:lpstr>Arial Unicode MS</vt:lpstr>
      <vt:lpstr>Office 主题​​</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组会</vt:lpstr>
      <vt:lpstr>汇报提纲</vt:lpstr>
      <vt:lpstr>研究背景</vt:lpstr>
      <vt:lpstr>研究背景</vt:lpstr>
      <vt:lpstr>研究背景</vt:lpstr>
      <vt:lpstr>研究背景</vt:lpstr>
      <vt:lpstr>研究背景</vt:lpstr>
      <vt:lpstr>研究背景</vt:lpstr>
      <vt:lpstr>研究背景</vt:lpstr>
      <vt:lpstr>研究方法一</vt:lpstr>
      <vt:lpstr>研究方法一</vt:lpstr>
      <vt:lpstr>研究方法一</vt:lpstr>
      <vt:lpstr>研究方法一</vt:lpstr>
      <vt:lpstr>研究方法一</vt:lpstr>
      <vt:lpstr>研究方法一</vt:lpstr>
      <vt:lpstr>研究方法一</vt:lpstr>
      <vt:lpstr>研究方法一</vt:lpstr>
      <vt:lpstr>研究方法一</vt:lpstr>
      <vt:lpstr>研究方法二</vt:lpstr>
      <vt:lpstr>研究方法二</vt:lpstr>
      <vt:lpstr>研究方法二</vt:lpstr>
      <vt:lpstr>研究方法二</vt:lpstr>
      <vt:lpstr>研究方法二</vt:lpstr>
      <vt:lpstr>工作扩展</vt:lpstr>
      <vt:lpstr>工作扩展</vt:lpstr>
      <vt:lpstr>工作扩展</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Jinglong Shen</dc:creator>
  <cp:lastModifiedBy>ccdf</cp:lastModifiedBy>
  <cp:revision>1637</cp:revision>
  <dcterms:created xsi:type="dcterms:W3CDTF">2024-09-24T06:50:00Z</dcterms:created>
  <dcterms:modified xsi:type="dcterms:W3CDTF">2025-11-17T09:59:49Z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CC91CFF4B73F4CD4A2075DF7CE860237</vt:lpwstr>
  </property>
  <property fmtid="{D5CDD505-2E9C-101B-9397-08002B2CF9AE}" pid="3" name="KSOProductBuildVer">
    <vt:lpwstr>2052-12.1.0.23542</vt:lpwstr>
  </property>
</Properties>
</file>